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2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3C754-2D5A-4053-B690-C5D1D1BD8EDF}" type="datetimeFigureOut">
              <a:rPr lang="zh-TW" altLang="en-US" smtClean="0"/>
              <a:t>2016/4/8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4EF4D-99DA-4AF6-B2C3-01604F29D3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1263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3C754-2D5A-4053-B690-C5D1D1BD8EDF}" type="datetimeFigureOut">
              <a:rPr lang="zh-TW" altLang="en-US" smtClean="0"/>
              <a:t>2016/4/8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4EF4D-99DA-4AF6-B2C3-01604F29D3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0022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3C754-2D5A-4053-B690-C5D1D1BD8EDF}" type="datetimeFigureOut">
              <a:rPr lang="zh-TW" altLang="en-US" smtClean="0"/>
              <a:t>2016/4/8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4EF4D-99DA-4AF6-B2C3-01604F29D3B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3610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3C754-2D5A-4053-B690-C5D1D1BD8EDF}" type="datetimeFigureOut">
              <a:rPr lang="zh-TW" altLang="en-US" smtClean="0"/>
              <a:t>2016/4/8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4EF4D-99DA-4AF6-B2C3-01604F29D3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8121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3C754-2D5A-4053-B690-C5D1D1BD8EDF}" type="datetimeFigureOut">
              <a:rPr lang="zh-TW" altLang="en-US" smtClean="0"/>
              <a:t>2016/4/8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4EF4D-99DA-4AF6-B2C3-01604F29D3B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53529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3C754-2D5A-4053-B690-C5D1D1BD8EDF}" type="datetimeFigureOut">
              <a:rPr lang="zh-TW" altLang="en-US" smtClean="0"/>
              <a:t>2016/4/8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4EF4D-99DA-4AF6-B2C3-01604F29D3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72539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3C754-2D5A-4053-B690-C5D1D1BD8EDF}" type="datetimeFigureOut">
              <a:rPr lang="zh-TW" altLang="en-US" smtClean="0"/>
              <a:t>2016/4/8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4EF4D-99DA-4AF6-B2C3-01604F29D3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16795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3C754-2D5A-4053-B690-C5D1D1BD8EDF}" type="datetimeFigureOut">
              <a:rPr lang="zh-TW" altLang="en-US" smtClean="0"/>
              <a:t>2016/4/8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4EF4D-99DA-4AF6-B2C3-01604F29D3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723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3C754-2D5A-4053-B690-C5D1D1BD8EDF}" type="datetimeFigureOut">
              <a:rPr lang="zh-TW" altLang="en-US" smtClean="0"/>
              <a:t>2016/4/8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4EF4D-99DA-4AF6-B2C3-01604F29D3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9208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3C754-2D5A-4053-B690-C5D1D1BD8EDF}" type="datetimeFigureOut">
              <a:rPr lang="zh-TW" altLang="en-US" smtClean="0"/>
              <a:t>2016/4/8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4EF4D-99DA-4AF6-B2C3-01604F29D3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0732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3C754-2D5A-4053-B690-C5D1D1BD8EDF}" type="datetimeFigureOut">
              <a:rPr lang="zh-TW" altLang="en-US" smtClean="0"/>
              <a:t>2016/4/8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4EF4D-99DA-4AF6-B2C3-01604F29D3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372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3C754-2D5A-4053-B690-C5D1D1BD8EDF}" type="datetimeFigureOut">
              <a:rPr lang="zh-TW" altLang="en-US" smtClean="0"/>
              <a:t>2016/4/8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4EF4D-99DA-4AF6-B2C3-01604F29D3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2078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3C754-2D5A-4053-B690-C5D1D1BD8EDF}" type="datetimeFigureOut">
              <a:rPr lang="zh-TW" altLang="en-US" smtClean="0"/>
              <a:t>2016/4/8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4EF4D-99DA-4AF6-B2C3-01604F29D3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9702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3C754-2D5A-4053-B690-C5D1D1BD8EDF}" type="datetimeFigureOut">
              <a:rPr lang="zh-TW" altLang="en-US" smtClean="0"/>
              <a:t>2016/4/8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4EF4D-99DA-4AF6-B2C3-01604F29D3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4291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3C754-2D5A-4053-B690-C5D1D1BD8EDF}" type="datetimeFigureOut">
              <a:rPr lang="zh-TW" altLang="en-US" smtClean="0"/>
              <a:t>2016/4/8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4EF4D-99DA-4AF6-B2C3-01604F29D3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3910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3C754-2D5A-4053-B690-C5D1D1BD8EDF}" type="datetimeFigureOut">
              <a:rPr lang="zh-TW" altLang="en-US" smtClean="0"/>
              <a:t>2016/4/8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4EF4D-99DA-4AF6-B2C3-01604F29D3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5188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3C754-2D5A-4053-B690-C5D1D1BD8EDF}" type="datetimeFigureOut">
              <a:rPr lang="zh-TW" altLang="en-US" smtClean="0"/>
              <a:t>2016/4/8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ED4EF4D-99DA-4AF6-B2C3-01604F29D3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6134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01189" y="594984"/>
            <a:ext cx="7766936" cy="1646302"/>
          </a:xfrm>
        </p:spPr>
        <p:txBody>
          <a:bodyPr/>
          <a:lstStyle/>
          <a:p>
            <a:pPr algn="ctr"/>
            <a:r>
              <a:rPr lang="zh-TW" alt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新岑國小特色學校解說稿</a:t>
            </a:r>
            <a:endParaRPr lang="zh-TW" alt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成員</a:t>
            </a:r>
            <a:r>
              <a:rPr lang="en-US" altLang="zh-TW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</a:t>
            </a:r>
            <a:r>
              <a:rPr lang="zh-TW" altLang="en-US" sz="4400" dirty="0" smtClean="0">
                <a:solidFill>
                  <a:srgbClr val="FFC000"/>
                </a:solidFill>
              </a:rPr>
              <a:t>郭又豪</a:t>
            </a:r>
            <a:r>
              <a:rPr lang="en-US" altLang="zh-TW" sz="4400" dirty="0">
                <a:solidFill>
                  <a:srgbClr val="00B050"/>
                </a:solidFill>
              </a:rPr>
              <a:t>.</a:t>
            </a:r>
            <a:r>
              <a:rPr lang="zh-TW" altLang="en-US" sz="4400" dirty="0" smtClean="0">
                <a:solidFill>
                  <a:srgbClr val="00B050"/>
                </a:solidFill>
              </a:rPr>
              <a:t>周家輝</a:t>
            </a:r>
            <a:r>
              <a:rPr lang="en-US" altLang="zh-TW" sz="4400" dirty="0" smtClean="0">
                <a:solidFill>
                  <a:srgbClr val="00B050"/>
                </a:solidFill>
              </a:rPr>
              <a:t>.</a:t>
            </a:r>
            <a:r>
              <a:rPr lang="zh-TW" altLang="en-US" sz="4400" dirty="0" smtClean="0">
                <a:solidFill>
                  <a:srgbClr val="00B0F0"/>
                </a:solidFill>
              </a:rPr>
              <a:t>蘇家宥</a:t>
            </a:r>
            <a:endParaRPr lang="zh-TW" altLang="en-US" sz="4400" dirty="0">
              <a:solidFill>
                <a:srgbClr val="00B0F0"/>
              </a:solidFill>
            </a:endParaRPr>
          </a:p>
        </p:txBody>
      </p:sp>
      <p:pic>
        <p:nvPicPr>
          <p:cNvPr id="2050" name="Picture 2" descr="http://i0.wp.com/www.saydigi.com/wp-content/uploads/2015/09/WeChat_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125" y="2016535"/>
            <a:ext cx="2286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i1038.photobucket.com/albums/a468/kkplay3c/8ad8880c_zpsfd4b5edf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839" y="1926860"/>
            <a:ext cx="2174895" cy="217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03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42847" y="564274"/>
            <a:ext cx="8596668" cy="1320800"/>
          </a:xfrm>
        </p:spPr>
        <p:txBody>
          <a:bodyPr/>
          <a:lstStyle/>
          <a:p>
            <a:pPr algn="ctr"/>
            <a:r>
              <a:rPr lang="zh-TW" altLang="en-US" dirty="0" smtClean="0"/>
              <a:t>第一站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中走廊濕地簡介</a:t>
            </a:r>
            <a:endParaRPr lang="zh-TW" altLang="en-US" dirty="0"/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1293351" y="2016210"/>
            <a:ext cx="8596668" cy="3880773"/>
          </a:xfrm>
        </p:spPr>
        <p:txBody>
          <a:bodyPr>
            <a:normAutofit/>
          </a:bodyPr>
          <a:lstStyle/>
          <a:p>
            <a:r>
              <a:rPr lang="zh-TW" altLang="zh-TW" dirty="0"/>
              <a:t>致歡迎詞</a:t>
            </a:r>
            <a:r>
              <a:rPr lang="en-US" altLang="zh-TW" dirty="0"/>
              <a:t>~</a:t>
            </a:r>
            <a:r>
              <a:rPr lang="zh-TW" altLang="zh-TW" dirty="0">
                <a:solidFill>
                  <a:srgbClr val="00B050"/>
                </a:solidFill>
              </a:rPr>
              <a:t>歡迎各位大朋友小朋友</a:t>
            </a:r>
            <a:r>
              <a:rPr lang="zh-TW" altLang="zh-TW" dirty="0" smtClean="0">
                <a:solidFill>
                  <a:srgbClr val="00B050"/>
                </a:solidFill>
              </a:rPr>
              <a:t>來到黑琵小學</a:t>
            </a:r>
            <a:r>
              <a:rPr lang="en-US" altLang="zh-TW" dirty="0" smtClean="0">
                <a:solidFill>
                  <a:srgbClr val="00B050"/>
                </a:solidFill>
              </a:rPr>
              <a:t>,</a:t>
            </a:r>
            <a:r>
              <a:rPr lang="zh-TW" altLang="zh-TW" dirty="0">
                <a:solidFill>
                  <a:srgbClr val="00B050"/>
                </a:solidFill>
              </a:rPr>
              <a:t>和我們一起來認識</a:t>
            </a:r>
            <a:r>
              <a:rPr lang="zh-TW" altLang="zh-TW" dirty="0" smtClean="0">
                <a:solidFill>
                  <a:srgbClr val="00B050"/>
                </a:solidFill>
              </a:rPr>
              <a:t>這些特別</a:t>
            </a:r>
            <a:r>
              <a:rPr lang="zh-TW" altLang="zh-TW" dirty="0">
                <a:solidFill>
                  <a:srgbClr val="00B050"/>
                </a:solidFill>
              </a:rPr>
              <a:t>的生物</a:t>
            </a:r>
            <a:r>
              <a:rPr lang="en-US" altLang="zh-TW" dirty="0">
                <a:solidFill>
                  <a:srgbClr val="00B050"/>
                </a:solidFill>
              </a:rPr>
              <a:t>~~</a:t>
            </a:r>
            <a:r>
              <a:rPr lang="zh-TW" altLang="zh-TW" dirty="0">
                <a:solidFill>
                  <a:srgbClr val="00B050"/>
                </a:solidFill>
              </a:rPr>
              <a:t>黑面琵鷺、</a:t>
            </a:r>
            <a:r>
              <a:rPr lang="zh-TW" altLang="zh-TW" dirty="0" smtClean="0">
                <a:solidFill>
                  <a:srgbClr val="00B050"/>
                </a:solidFill>
              </a:rPr>
              <a:t>鱟</a:t>
            </a:r>
            <a:r>
              <a:rPr lang="zh-TW" altLang="en-US" dirty="0" smtClean="0">
                <a:solidFill>
                  <a:srgbClr val="00B05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zh-TW" altLang="zh-TW" dirty="0">
              <a:solidFill>
                <a:srgbClr val="00B050"/>
              </a:solidFill>
            </a:endParaRPr>
          </a:p>
          <a:p>
            <a:pPr lvl="0"/>
            <a:r>
              <a:rPr lang="zh-TW" altLang="zh-TW" dirty="0"/>
              <a:t>地理簡介</a:t>
            </a:r>
            <a:r>
              <a:rPr lang="en-US" altLang="zh-TW" dirty="0"/>
              <a:t>:</a:t>
            </a:r>
            <a:r>
              <a:rPr lang="zh-TW" altLang="zh-TW" dirty="0"/>
              <a:t>校舍北邊濕地原為海</a:t>
            </a:r>
            <a:r>
              <a:rPr lang="en-US" altLang="zh-TW" dirty="0"/>
              <a:t>,</a:t>
            </a:r>
            <a:r>
              <a:rPr lang="zh-TW" altLang="zh-TW" dirty="0"/>
              <a:t>因為泥沙慢慢淤積</a:t>
            </a:r>
            <a:r>
              <a:rPr lang="en-US" altLang="zh-TW" dirty="0"/>
              <a:t>,</a:t>
            </a:r>
            <a:r>
              <a:rPr lang="zh-TW" altLang="zh-TW" dirty="0"/>
              <a:t>發展成鹽田</a:t>
            </a:r>
            <a:r>
              <a:rPr lang="en-US" altLang="zh-TW" dirty="0"/>
              <a:t>,</a:t>
            </a:r>
            <a:r>
              <a:rPr lang="zh-TW" altLang="zh-TW" u="sng" dirty="0"/>
              <a:t>民國</a:t>
            </a:r>
            <a:r>
              <a:rPr lang="en-US" altLang="zh-TW" dirty="0"/>
              <a:t>92</a:t>
            </a:r>
            <a:r>
              <a:rPr lang="zh-TW" altLang="zh-TW" dirty="0"/>
              <a:t>年</a:t>
            </a:r>
            <a:r>
              <a:rPr lang="en-US" altLang="zh-TW" dirty="0"/>
              <a:t>,</a:t>
            </a:r>
            <a:r>
              <a:rPr lang="zh-TW" altLang="zh-TW" dirty="0"/>
              <a:t>鹽田廢棄後</a:t>
            </a:r>
            <a:r>
              <a:rPr lang="en-US" altLang="zh-TW" dirty="0"/>
              <a:t>,</a:t>
            </a:r>
            <a:r>
              <a:rPr lang="zh-TW" altLang="zh-TW" dirty="0"/>
              <a:t>淺灘生態慢慢形成</a:t>
            </a:r>
            <a:r>
              <a:rPr lang="en-US" altLang="zh-TW" dirty="0"/>
              <a:t>,</a:t>
            </a:r>
            <a:r>
              <a:rPr lang="zh-TW" altLang="zh-TW" dirty="0"/>
              <a:t>加上海水適度補注</a:t>
            </a:r>
            <a:r>
              <a:rPr lang="en-US" altLang="zh-TW" dirty="0"/>
              <a:t>,</a:t>
            </a:r>
            <a:r>
              <a:rPr lang="zh-TW" altLang="zh-TW" dirty="0"/>
              <a:t>提供營養源</a:t>
            </a:r>
            <a:r>
              <a:rPr lang="en-US" altLang="zh-TW" dirty="0"/>
              <a:t>,</a:t>
            </a:r>
            <a:r>
              <a:rPr lang="zh-TW" altLang="zh-TW" dirty="0"/>
              <a:t>吸引本土鳥類駐足</a:t>
            </a:r>
            <a:r>
              <a:rPr lang="en-US" altLang="zh-TW" dirty="0"/>
              <a:t>,</a:t>
            </a:r>
            <a:r>
              <a:rPr lang="zh-TW" altLang="zh-TW" dirty="0"/>
              <a:t>甚至是候鳥作</a:t>
            </a:r>
            <a:r>
              <a:rPr lang="zh-TW" altLang="zh-TW" dirty="0" smtClean="0"/>
              <a:t>停留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zh-TW" altLang="zh-TW" dirty="0"/>
          </a:p>
          <a:p>
            <a:pPr lvl="0"/>
            <a:r>
              <a:rPr lang="zh-TW" altLang="zh-TW" u="sng" dirty="0">
                <a:solidFill>
                  <a:srgbClr val="FF0000"/>
                </a:solidFill>
              </a:rPr>
              <a:t>嘉義縣</a:t>
            </a:r>
            <a:r>
              <a:rPr lang="zh-TW" altLang="zh-TW" dirty="0">
                <a:solidFill>
                  <a:srgbClr val="FF0000"/>
                </a:solidFill>
              </a:rPr>
              <a:t>目前著名賞鳥溼地</a:t>
            </a:r>
            <a:r>
              <a:rPr lang="en-US" altLang="zh-TW" dirty="0">
                <a:solidFill>
                  <a:srgbClr val="FF0000"/>
                </a:solidFill>
              </a:rPr>
              <a:t>:1.</a:t>
            </a:r>
            <a:r>
              <a:rPr lang="zh-TW" altLang="zh-TW" u="sng" dirty="0">
                <a:solidFill>
                  <a:srgbClr val="FF0000"/>
                </a:solidFill>
              </a:rPr>
              <a:t>東石鄉</a:t>
            </a:r>
            <a:r>
              <a:rPr lang="zh-TW" altLang="zh-TW" dirty="0">
                <a:solidFill>
                  <a:srgbClr val="FF0000"/>
                </a:solidFill>
              </a:rPr>
              <a:t>鰲鼓生態濕地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</a:rPr>
              <a:t>                          </a:t>
            </a:r>
            <a:r>
              <a:rPr lang="zh-TW" altLang="en-US" dirty="0" smtClean="0">
                <a:solidFill>
                  <a:srgbClr val="FF0000"/>
                </a:solidFill>
              </a:rPr>
              <a:t>                 </a:t>
            </a:r>
            <a:r>
              <a:rPr lang="en-US" altLang="zh-TW" dirty="0" smtClean="0">
                <a:solidFill>
                  <a:srgbClr val="FF0000"/>
                </a:solidFill>
              </a:rPr>
              <a:t>2.</a:t>
            </a:r>
            <a:r>
              <a:rPr lang="zh-TW" altLang="zh-TW" dirty="0" smtClean="0">
                <a:solidFill>
                  <a:srgbClr val="FF0000"/>
                </a:solidFill>
              </a:rPr>
              <a:t>南</a:t>
            </a:r>
            <a:r>
              <a:rPr lang="zh-TW" altLang="en-US" dirty="0" smtClean="0">
                <a:solidFill>
                  <a:srgbClr val="FF0000"/>
                </a:solidFill>
              </a:rPr>
              <a:t>布袋</a:t>
            </a:r>
            <a:r>
              <a:rPr lang="zh-TW" altLang="zh-TW" dirty="0" smtClean="0">
                <a:solidFill>
                  <a:srgbClr val="FF0000"/>
                </a:solidFill>
              </a:rPr>
              <a:t>溼地</a:t>
            </a:r>
            <a:r>
              <a:rPr lang="en-US" altLang="zh-TW" dirty="0">
                <a:solidFill>
                  <a:srgbClr val="FF0000"/>
                </a:solidFill>
              </a:rPr>
              <a:t>(</a:t>
            </a:r>
            <a:r>
              <a:rPr lang="zh-TW" altLang="zh-TW" dirty="0">
                <a:solidFill>
                  <a:srgbClr val="FF0000"/>
                </a:solidFill>
              </a:rPr>
              <a:t>人工建造</a:t>
            </a:r>
            <a:r>
              <a:rPr lang="en-US" altLang="zh-TW" dirty="0">
                <a:solidFill>
                  <a:srgbClr val="FF0000"/>
                </a:solidFill>
              </a:rPr>
              <a:t>)</a:t>
            </a:r>
            <a:endParaRPr lang="zh-TW" altLang="zh-TW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endParaRPr lang="zh-TW" altLang="zh-TW" dirty="0"/>
          </a:p>
        </p:txBody>
      </p:sp>
      <p:sp>
        <p:nvSpPr>
          <p:cNvPr id="3" name="橢圓形圖說文字 2"/>
          <p:cNvSpPr/>
          <p:nvPr/>
        </p:nvSpPr>
        <p:spPr>
          <a:xfrm>
            <a:off x="404262" y="433137"/>
            <a:ext cx="9956088" cy="5560099"/>
          </a:xfrm>
          <a:prstGeom prst="wedgeEllipseCallou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笑臉 3"/>
          <p:cNvSpPr/>
          <p:nvPr/>
        </p:nvSpPr>
        <p:spPr>
          <a:xfrm>
            <a:off x="2281187" y="1174282"/>
            <a:ext cx="750771" cy="644893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074" name="Picture 2" descr="http://7.blog.xuite.net/7/0/1/5/22370568/blog_2178641/txt/36960149/25.t0wndfbnjqoygesuur_n1adhhlqhbuer3yf6n5zyyncaypxljav7d4lobpq--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781" y="4443703"/>
            <a:ext cx="1453277" cy="145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橢圓 4"/>
          <p:cNvSpPr/>
          <p:nvPr/>
        </p:nvSpPr>
        <p:spPr>
          <a:xfrm>
            <a:off x="2851266" y="4417344"/>
            <a:ext cx="1820488" cy="150599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695" y="3469279"/>
            <a:ext cx="2994324" cy="194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74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49295" y="1034577"/>
            <a:ext cx="8596668" cy="1320800"/>
          </a:xfrm>
        </p:spPr>
        <p:txBody>
          <a:bodyPr>
            <a:noAutofit/>
          </a:bodyPr>
          <a:lstStyle/>
          <a:p>
            <a:r>
              <a:rPr lang="zh-TW" alt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              </a:t>
            </a:r>
            <a:r>
              <a:rPr lang="zh-TW" altLang="zh-TW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★</a:t>
            </a:r>
            <a:r>
              <a:rPr lang="zh-TW" altLang="zh-TW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鳥的分類</a:t>
            </a:r>
            <a:br>
              <a:rPr lang="zh-TW" altLang="zh-TW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endParaRPr lang="zh-TW" altLang="en-US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-57394" y="2256842"/>
            <a:ext cx="12249394" cy="3880773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zh-TW" altLang="zh-TW" sz="1000" dirty="0"/>
          </a:p>
          <a:p>
            <a:pPr lvl="0"/>
            <a:r>
              <a:rPr lang="zh-TW" altLang="zh-TW" sz="9600" dirty="0">
                <a:solidFill>
                  <a:srgbClr val="00B050"/>
                </a:solidFill>
              </a:rPr>
              <a:t>鳥的分類</a:t>
            </a:r>
            <a:r>
              <a:rPr lang="en-US" altLang="zh-TW" sz="9600" dirty="0">
                <a:solidFill>
                  <a:srgbClr val="00B050"/>
                </a:solidFill>
              </a:rPr>
              <a:t>:A.</a:t>
            </a:r>
            <a:r>
              <a:rPr lang="zh-TW" altLang="zh-TW" sz="9600" dirty="0">
                <a:solidFill>
                  <a:srgbClr val="00B050"/>
                </a:solidFill>
              </a:rPr>
              <a:t>早成鳥</a:t>
            </a:r>
            <a:r>
              <a:rPr lang="en-US" altLang="zh-TW" sz="9600" dirty="0">
                <a:solidFill>
                  <a:srgbClr val="00B050"/>
                </a:solidFill>
              </a:rPr>
              <a:t>(</a:t>
            </a:r>
            <a:r>
              <a:rPr lang="zh-TW" altLang="zh-TW" sz="9600" dirty="0">
                <a:solidFill>
                  <a:srgbClr val="00B050"/>
                </a:solidFill>
              </a:rPr>
              <a:t>出殼後的雛鳥，眼睛已經睜開，全身有稠密的絨羽，腿足有</a:t>
            </a:r>
            <a:r>
              <a:rPr lang="en-US" altLang="zh-TW" sz="9600" dirty="0">
                <a:solidFill>
                  <a:srgbClr val="00B050"/>
                </a:solidFill>
              </a:rPr>
              <a:t> </a:t>
            </a:r>
            <a:endParaRPr lang="zh-TW" altLang="zh-TW" sz="96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zh-TW" altLang="zh-TW" sz="9600" dirty="0" smtClean="0">
                <a:solidFill>
                  <a:srgbClr val="00B050"/>
                </a:solidFill>
              </a:rPr>
              <a:t>力，立刻就能跟隨著親鳥自行覓食。這樣的雛鳥，叫做</a:t>
            </a:r>
            <a:r>
              <a:rPr lang="zh-TW" altLang="zh-TW" sz="9600" b="1" dirty="0" smtClean="0">
                <a:solidFill>
                  <a:srgbClr val="00B050"/>
                </a:solidFill>
              </a:rPr>
              <a:t>早成鳥</a:t>
            </a:r>
            <a:r>
              <a:rPr lang="zh-TW" altLang="zh-TW" sz="9600" dirty="0" smtClean="0">
                <a:solidFill>
                  <a:srgbClr val="00B050"/>
                </a:solidFill>
              </a:rPr>
              <a:t>。雞、</a:t>
            </a:r>
            <a:r>
              <a:rPr lang="en-US" altLang="zh-TW" sz="9600" dirty="0" smtClean="0">
                <a:solidFill>
                  <a:srgbClr val="00B050"/>
                </a:solidFill>
              </a:rPr>
              <a:t> </a:t>
            </a:r>
            <a:r>
              <a:rPr lang="zh-TW" altLang="zh-TW" sz="9600" dirty="0" smtClean="0">
                <a:solidFill>
                  <a:srgbClr val="00B050"/>
                </a:solidFill>
              </a:rPr>
              <a:t>鴨、鵝、雁等的雛鳥是</a:t>
            </a:r>
            <a:r>
              <a:rPr lang="zh-TW" altLang="zh-TW" sz="9600" b="1" dirty="0" smtClean="0">
                <a:solidFill>
                  <a:srgbClr val="00B050"/>
                </a:solidFill>
              </a:rPr>
              <a:t>早成鳥</a:t>
            </a:r>
            <a:r>
              <a:rPr lang="en-US" altLang="zh-TW" sz="9600" dirty="0" smtClean="0">
                <a:solidFill>
                  <a:srgbClr val="00B050"/>
                </a:solidFill>
              </a:rPr>
              <a:t>===</a:t>
            </a:r>
            <a:r>
              <a:rPr lang="zh-TW" altLang="zh-TW" sz="9600" dirty="0" smtClean="0">
                <a:solidFill>
                  <a:srgbClr val="00B050"/>
                </a:solidFill>
              </a:rPr>
              <a:t>通常築巢在地上</a:t>
            </a:r>
          </a:p>
          <a:p>
            <a:r>
              <a:rPr lang="en-US" altLang="zh-TW" sz="9600" dirty="0" smtClean="0"/>
              <a:t>            </a:t>
            </a:r>
            <a:r>
              <a:rPr lang="en-US" altLang="zh-TW" sz="9600" dirty="0"/>
              <a:t>B.</a:t>
            </a:r>
            <a:r>
              <a:rPr lang="zh-TW" altLang="zh-TW" sz="9600" dirty="0"/>
              <a:t>晚成鳥</a:t>
            </a:r>
            <a:r>
              <a:rPr lang="en-US" altLang="zh-TW" sz="9600" dirty="0"/>
              <a:t>(</a:t>
            </a:r>
            <a:r>
              <a:rPr lang="zh-TW" altLang="zh-TW" sz="9600" dirty="0"/>
              <a:t>晚成雛孵出時，眼睛不能睜開，全身裸露，沒有或只有</a:t>
            </a:r>
            <a:r>
              <a:rPr lang="zh-TW" altLang="zh-TW" sz="9600" dirty="0" smtClean="0"/>
              <a:t>少數</a:t>
            </a:r>
            <a:r>
              <a:rPr lang="en-US" altLang="zh-TW" sz="9600" dirty="0" smtClean="0"/>
              <a:t>  </a:t>
            </a:r>
            <a:r>
              <a:rPr lang="zh-TW" altLang="zh-TW" sz="9600" dirty="0"/>
              <a:t>絨羽，在巢內要停留相當時間（</a:t>
            </a:r>
            <a:r>
              <a:rPr lang="en-US" altLang="zh-TW" sz="9600" dirty="0"/>
              <a:t>15</a:t>
            </a:r>
            <a:r>
              <a:rPr lang="zh-TW" altLang="zh-TW" sz="9600" dirty="0"/>
              <a:t>天至幾個月不等），</a:t>
            </a:r>
            <a:r>
              <a:rPr lang="zh-TW" altLang="zh-TW" sz="9600" dirty="0" smtClean="0"/>
              <a:t>初飛後要由親鳥教給取食方法。屬於這一類的有鳴禽、鳩鴿類、啄木鳥、猛禽、鵜鶘等</a:t>
            </a:r>
            <a:r>
              <a:rPr lang="en-US" altLang="zh-TW" sz="9600" dirty="0" smtClean="0"/>
              <a:t>)===</a:t>
            </a:r>
            <a:r>
              <a:rPr lang="zh-TW" altLang="zh-TW" sz="9600" dirty="0" smtClean="0"/>
              <a:t>通常築巢在樹上或山崖邊</a:t>
            </a:r>
            <a:r>
              <a:rPr lang="zh-TW" altLang="en-US" sz="9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zh-TW" altLang="zh-TW" sz="9600" dirty="0" smtClean="0"/>
          </a:p>
          <a:p>
            <a:pPr marL="0" lvl="0" indent="0">
              <a:buNone/>
            </a:pPr>
            <a:endParaRPr lang="zh-TW" altLang="zh-TW" sz="9600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50" y="466637"/>
            <a:ext cx="2694729" cy="1790205"/>
          </a:xfrm>
          <a:prstGeom prst="rect">
            <a:avLst/>
          </a:prstGeom>
        </p:spPr>
      </p:pic>
      <p:pic>
        <p:nvPicPr>
          <p:cNvPr id="1026" name="Picture 2" descr="http://f.share.photo.xuite.net/chun691227/1f9b0f5/3172031/119775542_c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908" y="132678"/>
            <a:ext cx="1599358" cy="2132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1230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40964" y="2213812"/>
            <a:ext cx="8596668" cy="39141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zh-TW" sz="2800" b="1" dirty="0">
                <a:solidFill>
                  <a:srgbClr val="FF0000"/>
                </a:solidFill>
              </a:rPr>
              <a:t>★本校北側濕地常見的鳥類</a:t>
            </a:r>
            <a:r>
              <a:rPr lang="zh-TW" altLang="zh-TW" sz="2800" dirty="0">
                <a:solidFill>
                  <a:srgbClr val="FF0000"/>
                </a:solidFill>
              </a:rPr>
              <a:t>提點</a:t>
            </a:r>
            <a:r>
              <a:rPr lang="en-US" altLang="zh-TW" sz="2800" dirty="0">
                <a:solidFill>
                  <a:srgbClr val="FF0000"/>
                </a:solidFill>
              </a:rPr>
              <a:t>:</a:t>
            </a:r>
            <a:r>
              <a:rPr lang="en-US" altLang="zh-TW" sz="2800" b="1" dirty="0">
                <a:solidFill>
                  <a:srgbClr val="FF0000"/>
                </a:solidFill>
              </a:rPr>
              <a:t> </a:t>
            </a:r>
            <a:r>
              <a:rPr lang="zh-TW" altLang="zh-TW" sz="2800" b="1" dirty="0">
                <a:solidFill>
                  <a:srgbClr val="FF0000"/>
                </a:solidFill>
              </a:rPr>
              <a:t>鳥類數量及種類豐富，共有鳥類</a:t>
            </a:r>
            <a:r>
              <a:rPr lang="en-US" altLang="zh-TW" sz="2800" b="1" dirty="0">
                <a:solidFill>
                  <a:srgbClr val="FF0000"/>
                </a:solidFill>
              </a:rPr>
              <a:t>27</a:t>
            </a:r>
            <a:r>
              <a:rPr lang="zh-TW" altLang="zh-TW" sz="2800" b="1" dirty="0">
                <a:solidFill>
                  <a:srgbClr val="FF0000"/>
                </a:solidFill>
              </a:rPr>
              <a:t>科，</a:t>
            </a:r>
            <a:r>
              <a:rPr lang="en-US" altLang="zh-TW" sz="2800" b="1" dirty="0">
                <a:solidFill>
                  <a:srgbClr val="FF0000"/>
                </a:solidFill>
              </a:rPr>
              <a:t>93</a:t>
            </a:r>
            <a:r>
              <a:rPr lang="zh-TW" altLang="zh-TW" sz="2800" b="1" dirty="0">
                <a:solidFill>
                  <a:srgbClr val="FF0000"/>
                </a:solidFill>
              </a:rPr>
              <a:t>種，又以東方白鸛、黑面琵鷺、鵟、魚鷹、紅隼、小燕鷗等列為保育類的動物。</a:t>
            </a:r>
            <a:r>
              <a:rPr lang="zh-TW" altLang="zh-TW" sz="2800" b="1" dirty="0"/>
              <a:t>鹽田濕地內有豐富的仔稚魚等於河口、鹽田、潮溝之中，提供了鷗科等鳥類覓食；冬季曾記錄有</a:t>
            </a:r>
            <a:r>
              <a:rPr lang="en-US" altLang="zh-TW" sz="2800" b="1" dirty="0"/>
              <a:t>5000 </a:t>
            </a:r>
            <a:r>
              <a:rPr lang="zh-TW" altLang="zh-TW" sz="2800" b="1" dirty="0"/>
              <a:t>隻以上紅嘴鷗與黑尾鷗在此區域活動，且經常有雁鴨科、小水鴨、赤頸鳧、高蹺鴴</a:t>
            </a:r>
            <a:r>
              <a:rPr lang="en-US" altLang="zh-TW" sz="2800" b="1" dirty="0"/>
              <a:t>(</a:t>
            </a:r>
            <a:r>
              <a:rPr lang="zh-TW" altLang="zh-TW" sz="2800" b="1" dirty="0"/>
              <a:t>體型最大的鷺科</a:t>
            </a:r>
            <a:r>
              <a:rPr lang="en-US" altLang="zh-TW" sz="2800" b="1" dirty="0"/>
              <a:t>)</a:t>
            </a:r>
            <a:r>
              <a:rPr lang="zh-TW" altLang="zh-TW" sz="2800" b="1" dirty="0"/>
              <a:t>、青足鷸等鷸鴴科在此覓食、度冬；而夏季，</a:t>
            </a:r>
            <a:r>
              <a:rPr lang="zh-TW" altLang="zh-TW" sz="2800" b="1" dirty="0">
                <a:solidFill>
                  <a:srgbClr val="FF0000"/>
                </a:solidFill>
              </a:rPr>
              <a:t>則曾記錄小燕鷗、蒼燕鷗等在此育雛。</a:t>
            </a:r>
            <a:endParaRPr lang="zh-TW" altLang="zh-TW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zh-TW" altLang="en-US" sz="2800" dirty="0">
              <a:solidFill>
                <a:srgbClr val="FF0000"/>
              </a:solidFill>
            </a:endParaRPr>
          </a:p>
        </p:txBody>
      </p:sp>
      <p:pic>
        <p:nvPicPr>
          <p:cNvPr id="4" name="Picture 3" descr="“黑面琵鷺”的图片搜索结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97" y="274578"/>
            <a:ext cx="2571750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632" y="0"/>
            <a:ext cx="3352717" cy="222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005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9612" y="1709714"/>
            <a:ext cx="8596668" cy="388077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zh-TW" altLang="en-US" sz="5400" dirty="0" smtClean="0"/>
              <a:t>  </a:t>
            </a:r>
            <a:r>
              <a:rPr lang="zh-TW" altLang="zh-TW" sz="5400" dirty="0" smtClean="0"/>
              <a:t>★</a:t>
            </a:r>
            <a:r>
              <a:rPr lang="zh-TW" altLang="zh-TW" sz="5400" dirty="0"/>
              <a:t>中廊鳥類圖片的介紹及特徵說明</a:t>
            </a:r>
            <a:r>
              <a:rPr lang="en-US" altLang="zh-TW" sz="5400" dirty="0"/>
              <a:t>:</a:t>
            </a:r>
            <a:r>
              <a:rPr lang="zh-TW" altLang="zh-TW" sz="5400" dirty="0"/>
              <a:t>左</a:t>
            </a:r>
            <a:r>
              <a:rPr lang="en-US" altLang="zh-TW" sz="5400" dirty="0"/>
              <a:t>~~</a:t>
            </a:r>
            <a:r>
              <a:rPr lang="zh-TW" altLang="zh-TW" sz="5400" dirty="0"/>
              <a:t>右</a:t>
            </a:r>
          </a:p>
          <a:p>
            <a:r>
              <a:rPr lang="en-US" altLang="zh-TW" sz="5400" dirty="0">
                <a:solidFill>
                  <a:srgbClr val="00B050"/>
                </a:solidFill>
              </a:rPr>
              <a:t>1.</a:t>
            </a:r>
            <a:r>
              <a:rPr lang="zh-TW" altLang="zh-TW" sz="5400" dirty="0">
                <a:solidFill>
                  <a:srgbClr val="00B050"/>
                </a:solidFill>
              </a:rPr>
              <a:t>東方環頸鴴</a:t>
            </a:r>
            <a:r>
              <a:rPr lang="en-US" altLang="zh-TW" sz="5400" dirty="0">
                <a:solidFill>
                  <a:srgbClr val="00B050"/>
                </a:solidFill>
              </a:rPr>
              <a:t>:</a:t>
            </a:r>
            <a:r>
              <a:rPr lang="zh-TW" altLang="zh-TW" sz="5400" dirty="0">
                <a:solidFill>
                  <a:srgbClr val="00B050"/>
                </a:solidFill>
              </a:rPr>
              <a:t>頸部像是圍了條有開口的圍巾</a:t>
            </a:r>
            <a:r>
              <a:rPr lang="en-US" altLang="zh-TW" sz="5400" dirty="0">
                <a:solidFill>
                  <a:srgbClr val="00B050"/>
                </a:solidFill>
              </a:rPr>
              <a:t>(</a:t>
            </a:r>
            <a:r>
              <a:rPr lang="zh-TW" altLang="zh-TW" sz="5400" dirty="0">
                <a:solidFill>
                  <a:srgbClr val="00B050"/>
                </a:solidFill>
              </a:rPr>
              <a:t>沒有開口的是小環頸鴴</a:t>
            </a:r>
            <a:r>
              <a:rPr lang="en-US" altLang="zh-TW" sz="5400" dirty="0">
                <a:solidFill>
                  <a:srgbClr val="00B050"/>
                </a:solidFill>
              </a:rPr>
              <a:t>)</a:t>
            </a:r>
            <a:endParaRPr lang="zh-TW" altLang="zh-TW" sz="5400" dirty="0">
              <a:solidFill>
                <a:srgbClr val="00B050"/>
              </a:solidFill>
            </a:endParaRPr>
          </a:p>
          <a:p>
            <a:r>
              <a:rPr lang="en-US" altLang="zh-TW" sz="5400" dirty="0"/>
              <a:t>2.</a:t>
            </a:r>
            <a:r>
              <a:rPr lang="zh-TW" altLang="zh-TW" sz="5400" dirty="0"/>
              <a:t>反嘴鴴</a:t>
            </a:r>
            <a:r>
              <a:rPr lang="en-US" altLang="zh-TW" sz="5400" dirty="0"/>
              <a:t>:</a:t>
            </a:r>
            <a:r>
              <a:rPr lang="zh-TW" altLang="zh-TW" sz="5400" dirty="0"/>
              <a:t>嘴巴像是鉤子一樣往上翹</a:t>
            </a:r>
          </a:p>
          <a:p>
            <a:r>
              <a:rPr lang="en-US" altLang="zh-TW" sz="5400" dirty="0">
                <a:solidFill>
                  <a:srgbClr val="00B050"/>
                </a:solidFill>
              </a:rPr>
              <a:t>3.</a:t>
            </a:r>
            <a:r>
              <a:rPr lang="zh-TW" altLang="zh-TW" sz="5400" dirty="0">
                <a:solidFill>
                  <a:srgbClr val="00B050"/>
                </a:solidFill>
              </a:rPr>
              <a:t>高蹺鴴</a:t>
            </a:r>
            <a:r>
              <a:rPr lang="en-US" altLang="zh-TW" sz="5400" dirty="0">
                <a:solidFill>
                  <a:srgbClr val="00B050"/>
                </a:solidFill>
              </a:rPr>
              <a:t>:</a:t>
            </a:r>
            <a:r>
              <a:rPr lang="zh-TW" altLang="zh-TW" sz="5400" dirty="0">
                <a:solidFill>
                  <a:srgbClr val="00B050"/>
                </a:solidFill>
              </a:rPr>
              <a:t>腳部細長</a:t>
            </a:r>
          </a:p>
          <a:p>
            <a:r>
              <a:rPr lang="en-US" altLang="zh-TW" sz="5400" dirty="0"/>
              <a:t>4.</a:t>
            </a:r>
            <a:r>
              <a:rPr lang="zh-TW" altLang="zh-TW" sz="5400" dirty="0"/>
              <a:t>黑面琵鷺</a:t>
            </a:r>
            <a:r>
              <a:rPr lang="en-US" altLang="zh-TW" sz="5400" dirty="0"/>
              <a:t>:</a:t>
            </a:r>
            <a:r>
              <a:rPr lang="zh-TW" altLang="zh-TW" sz="5400" dirty="0"/>
              <a:t>頭腳呈現黑色</a:t>
            </a:r>
            <a:r>
              <a:rPr lang="en-US" altLang="zh-TW" sz="5400" dirty="0"/>
              <a:t>,</a:t>
            </a:r>
            <a:r>
              <a:rPr lang="zh-TW" altLang="zh-TW" sz="5400" dirty="0"/>
              <a:t>體型很大</a:t>
            </a:r>
          </a:p>
          <a:p>
            <a:r>
              <a:rPr lang="en-US" altLang="zh-TW" sz="5400" dirty="0">
                <a:solidFill>
                  <a:srgbClr val="00B050"/>
                </a:solidFill>
              </a:rPr>
              <a:t>5.</a:t>
            </a:r>
            <a:r>
              <a:rPr lang="zh-TW" altLang="zh-TW" sz="5400" dirty="0">
                <a:solidFill>
                  <a:srgbClr val="00B050"/>
                </a:solidFill>
              </a:rPr>
              <a:t>蒼鷺</a:t>
            </a:r>
            <a:r>
              <a:rPr lang="en-US" altLang="zh-TW" sz="5400" dirty="0">
                <a:solidFill>
                  <a:srgbClr val="00B050"/>
                </a:solidFill>
              </a:rPr>
              <a:t>:</a:t>
            </a:r>
            <a:r>
              <a:rPr lang="zh-TW" altLang="zh-TW" sz="5400" dirty="0">
                <a:solidFill>
                  <a:srgbClr val="00B050"/>
                </a:solidFill>
              </a:rPr>
              <a:t>體型最大的鷺科  </a:t>
            </a:r>
          </a:p>
          <a:p>
            <a:endParaRPr lang="zh-TW" altLang="zh-TW" dirty="0"/>
          </a:p>
        </p:txBody>
      </p:sp>
      <p:pic>
        <p:nvPicPr>
          <p:cNvPr id="1028" name="Picture 4" descr="https://upload.wikimedia.org/wikipedia/commons/b/bc/Black_faced_spoonbill_at_Niiga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310" y="2267152"/>
            <a:ext cx="3540863" cy="2362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2.gstatic.com/images?q=tbn:ANd9GcQ51MVZDlGKA0FU-rd2dMtosGrjYN2xx-gUypVcvS3nXFYcKN-o6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669" y="2267152"/>
            <a:ext cx="3527290" cy="231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c1.staticflickr.com/1/236/461633769_e93a3a52a0_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948" y="4754085"/>
            <a:ext cx="3540863" cy="231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1.blog.xuite.net/1/0/c/f/11950647/blog_218257/txt/28723901/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521" y="4702876"/>
            <a:ext cx="3527290" cy="232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yijhu.cyhg.gov.tw/Admin/%E9%AB%98%E8%B9%BA%E8%A1%8C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521" y="4699325"/>
            <a:ext cx="3527291" cy="233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7642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37730" y="1291690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9600" dirty="0" smtClean="0">
                <a:solidFill>
                  <a:srgbClr val="7030A0"/>
                </a:solidFill>
              </a:rPr>
              <a:t>謝謝聆聽</a:t>
            </a:r>
            <a:endParaRPr lang="en-US" altLang="zh-TW" sz="9600" dirty="0" smtClean="0">
              <a:solidFill>
                <a:srgbClr val="7030A0"/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810" y="2035146"/>
            <a:ext cx="2771775" cy="4333875"/>
          </a:xfrm>
          <a:prstGeom prst="rect">
            <a:avLst/>
          </a:prstGeom>
        </p:spPr>
      </p:pic>
      <p:pic>
        <p:nvPicPr>
          <p:cNvPr id="1026" name="Picture 2" descr="http://cooshow.tep.ctust.edu.tw/blog/attach/715/31715/26/bf_19620_6959043_15153_1380572563-7441376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579" y="3764091"/>
            <a:ext cx="3207903" cy="320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9270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139</TotalTime>
  <Words>521</Words>
  <Application>Microsoft Office PowerPoint</Application>
  <PresentationFormat>寬螢幕</PresentationFormat>
  <Paragraphs>20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2" baseType="lpstr">
      <vt:lpstr>微軟正黑體</vt:lpstr>
      <vt:lpstr>新細明體</vt:lpstr>
      <vt:lpstr>Arial</vt:lpstr>
      <vt:lpstr>Trebuchet MS</vt:lpstr>
      <vt:lpstr>Wingdings 3</vt:lpstr>
      <vt:lpstr>多面向</vt:lpstr>
      <vt:lpstr>新岑國小特色學校解說稿</vt:lpstr>
      <vt:lpstr>第一站 中走廊濕地簡介</vt:lpstr>
      <vt:lpstr>               ★鳥的分類 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新岑國小特色學校解說稿</dc:title>
  <dc:creator>CYCuser</dc:creator>
  <cp:lastModifiedBy>CYCuser</cp:lastModifiedBy>
  <cp:revision>17</cp:revision>
  <dcterms:created xsi:type="dcterms:W3CDTF">2016-03-11T08:18:53Z</dcterms:created>
  <dcterms:modified xsi:type="dcterms:W3CDTF">2016-04-08T08:33:12Z</dcterms:modified>
</cp:coreProperties>
</file>