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8" r:id="rId2"/>
    <p:sldId id="257" r:id="rId3"/>
    <p:sldId id="259" r:id="rId4"/>
    <p:sldId id="261" r:id="rId5"/>
    <p:sldId id="262" r:id="rId6"/>
    <p:sldId id="264" r:id="rId7"/>
    <p:sldId id="265" r:id="rId8"/>
    <p:sldId id="266" r:id="rId9"/>
    <p:sldId id="263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8" r:id="rId18"/>
    <p:sldId id="279" r:id="rId19"/>
    <p:sldId id="280" r:id="rId20"/>
    <p:sldId id="281" r:id="rId21"/>
    <p:sldId id="283" r:id="rId22"/>
    <p:sldId id="284" r:id="rId23"/>
    <p:sldId id="286" r:id="rId24"/>
    <p:sldId id="288" r:id="rId25"/>
    <p:sldId id="276" r:id="rId26"/>
    <p:sldId id="285" r:id="rId27"/>
    <p:sldId id="302" r:id="rId28"/>
    <p:sldId id="277" r:id="rId29"/>
    <p:sldId id="273" r:id="rId30"/>
    <p:sldId id="289" r:id="rId31"/>
    <p:sldId id="290" r:id="rId32"/>
    <p:sldId id="291" r:id="rId33"/>
    <p:sldId id="275" r:id="rId34"/>
    <p:sldId id="295" r:id="rId35"/>
    <p:sldId id="294" r:id="rId36"/>
    <p:sldId id="297" r:id="rId37"/>
    <p:sldId id="298" r:id="rId38"/>
    <p:sldId id="296" r:id="rId39"/>
    <p:sldId id="300" r:id="rId40"/>
    <p:sldId id="301" r:id="rId41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45" autoAdjust="0"/>
    <p:restoredTop sz="94660"/>
  </p:normalViewPr>
  <p:slideViewPr>
    <p:cSldViewPr>
      <p:cViewPr>
        <p:scale>
          <a:sx n="66" d="100"/>
          <a:sy n="66" d="100"/>
        </p:scale>
        <p:origin x="-134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A8F21EEC-7E67-4386-B3F2-B45B8FD51D5B}" type="datetimeFigureOut">
              <a:rPr lang="zh-TW" altLang="en-US"/>
              <a:pPr>
                <a:defRPr/>
              </a:pPr>
              <a:t>2013/10/18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550DDF6E-6054-454A-93AF-3E01475EAAE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6387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2F3F07-5E81-4565-8C39-A55F7E5F0238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35843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F3139E-53E7-4C9A-89F3-FF7700D6B247}" type="slidenum">
              <a:rPr lang="zh-TW" alt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37891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1F27DC-25EB-4FEE-8C20-4D90FDD96635}" type="slidenum">
              <a:rPr lang="zh-TW" alt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39939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B0044C-BD6F-475B-9993-56F9CC3B08C1}" type="slidenum">
              <a:rPr lang="zh-TW" alt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44035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F78C20-FF67-4D15-BF8E-1D6BA6CDCA97}" type="slidenum">
              <a:rPr lang="zh-TW" alt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48131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FB2F54-5419-406B-895B-97A8B957CFAE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5299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0F1BE8-0AFD-45BB-9ED4-F8C35DFEC172}" type="slidenum">
              <a:rPr lang="zh-TW" alt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E5AA4-C8CC-4206-82C6-A6D2DA58491F}" type="datetimeFigureOut">
              <a:rPr lang="zh-TW" altLang="en-US"/>
              <a:pPr>
                <a:defRPr/>
              </a:pPr>
              <a:t>2013/10/18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90243-2E86-4D19-96DC-50BEBE044AC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449AB-EBEF-40A4-BFF9-F228A4858150}" type="datetimeFigureOut">
              <a:rPr lang="zh-TW" altLang="en-US"/>
              <a:pPr>
                <a:defRPr/>
              </a:pPr>
              <a:t>2013/10/18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E48BD-6334-49AD-9591-89103B23E55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0A23-A5E9-4459-8AE7-FF1E7D875691}" type="datetimeFigureOut">
              <a:rPr lang="zh-TW" altLang="en-US"/>
              <a:pPr>
                <a:defRPr/>
              </a:pPr>
              <a:t>2013/10/18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5DCBD-3F2F-4ED5-9B2B-4751908E9B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D1723-7162-4F2E-9EB9-2E7FD055EDD4}" type="datetimeFigureOut">
              <a:rPr lang="zh-TW" altLang="en-US"/>
              <a:pPr>
                <a:defRPr/>
              </a:pPr>
              <a:t>2013/10/18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F01D-EB1F-4B0D-B823-ECF5F500200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F7196-F50B-47D6-9AE8-5DFB49FD9951}" type="datetimeFigureOut">
              <a:rPr lang="zh-TW" altLang="en-US"/>
              <a:pPr>
                <a:defRPr/>
              </a:pPr>
              <a:t>2013/10/18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58BF5-7AC2-4668-AEAB-0FD32A9E20A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07C14-AA0B-4944-8715-C7113436A250}" type="datetimeFigureOut">
              <a:rPr lang="zh-TW" altLang="en-US"/>
              <a:pPr>
                <a:defRPr/>
              </a:pPr>
              <a:t>2013/10/18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8BFB8-52B7-4686-875F-00CCA2075EF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5DA1C-EE10-426A-9DB0-AEFC356A4F46}" type="datetimeFigureOut">
              <a:rPr lang="zh-TW" altLang="en-US"/>
              <a:pPr>
                <a:defRPr/>
              </a:pPr>
              <a:t>2013/10/18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9DB1C-CDE1-4942-AB96-37AB9793223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38465-A630-4E77-BCEA-F9C3A9235933}" type="datetimeFigureOut">
              <a:rPr lang="zh-TW" altLang="en-US"/>
              <a:pPr>
                <a:defRPr/>
              </a:pPr>
              <a:t>2013/10/18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180E3-0310-4B7C-B9B4-AE8B75C7C9D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926CD-4EA3-4DFF-973B-C4BF30A0741D}" type="datetimeFigureOut">
              <a:rPr lang="zh-TW" altLang="en-US"/>
              <a:pPr>
                <a:defRPr/>
              </a:pPr>
              <a:t>2013/10/18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FB41B-34B3-4C55-8257-F676929DC3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18958-8285-4AEE-99EA-0D1E6CBC0DD8}" type="datetimeFigureOut">
              <a:rPr lang="zh-TW" altLang="en-US"/>
              <a:pPr>
                <a:defRPr/>
              </a:pPr>
              <a:t>2013/10/18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DE19C-6E36-4376-A2B5-EED24D6006F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4B7F5-6AFE-4832-B460-82E3C3DD7D75}" type="datetimeFigureOut">
              <a:rPr lang="zh-TW" altLang="en-US"/>
              <a:pPr>
                <a:defRPr/>
              </a:pPr>
              <a:t>2013/10/18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D8654-4388-4683-B175-B17D52E5C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F388EFB-A3DB-4170-9F85-ACF3ED11F926}" type="datetimeFigureOut">
              <a:rPr lang="zh-TW" altLang="en-US"/>
              <a:pPr>
                <a:defRPr/>
              </a:pPr>
              <a:t>2013/10/18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432B982-7FC7-4E1D-828C-E166C506F85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685800" y="1773238"/>
            <a:ext cx="7772400" cy="15843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8800" dirty="0" smtClean="0">
                <a:solidFill>
                  <a:schemeClr val="tx2">
                    <a:lumMod val="75000"/>
                  </a:schemeClr>
                </a:solidFill>
                <a:ea typeface="文鼎粗隸" pitchFamily="49" charset="-120"/>
              </a:rPr>
              <a:t>特色學校課程</a:t>
            </a:r>
            <a:endParaRPr lang="zh-TW" altLang="en-US" sz="8800" dirty="0">
              <a:solidFill>
                <a:schemeClr val="tx2">
                  <a:lumMod val="75000"/>
                </a:schemeClr>
              </a:solidFill>
              <a:ea typeface="文鼎粗隸" pitchFamily="49" charset="-120"/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1371600" y="3573463"/>
            <a:ext cx="6400800" cy="2065337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8000" b="1" dirty="0" smtClean="0">
                <a:solidFill>
                  <a:srgbClr val="00B050"/>
                </a:solidFill>
                <a:latin typeface="文鼎標楷注音" pitchFamily="34" charset="-120"/>
                <a:ea typeface="文鼎標楷注音" pitchFamily="34" charset="-120"/>
              </a:rPr>
              <a:t>綠色能源</a:t>
            </a:r>
            <a:r>
              <a:rPr lang="en-US" altLang="zh-TW" sz="8000" b="1" dirty="0" smtClean="0">
                <a:solidFill>
                  <a:srgbClr val="00B050"/>
                </a:solidFill>
                <a:latin typeface="文鼎標楷注音" pitchFamily="34" charset="-120"/>
                <a:ea typeface="文鼎標楷注音" pitchFamily="34" charset="-120"/>
              </a:rPr>
              <a:t>-</a:t>
            </a:r>
            <a:r>
              <a:rPr lang="zh-TW" altLang="en-US" sz="8000" b="1" dirty="0" smtClean="0">
                <a:solidFill>
                  <a:srgbClr val="00B050"/>
                </a:solidFill>
                <a:latin typeface="文鼎標楷注音" pitchFamily="34" charset="-120"/>
                <a:ea typeface="文鼎標楷注音" pitchFamily="34" charset="-120"/>
              </a:rPr>
              <a:t>追追追</a:t>
            </a:r>
            <a:endParaRPr lang="zh-TW" altLang="en-US" sz="8000" b="1" dirty="0">
              <a:solidFill>
                <a:srgbClr val="00B050"/>
              </a:solidFill>
              <a:latin typeface="文鼎標楷注音" pitchFamily="34" charset="-120"/>
              <a:ea typeface="文鼎標楷注音" pitchFamily="34" charset="-120"/>
            </a:endParaRPr>
          </a:p>
        </p:txBody>
      </p:sp>
      <p:pic>
        <p:nvPicPr>
          <p:cNvPr id="14339" name="圖片 5" descr="th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5013325"/>
            <a:ext cx="20574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圖片 6" descr="th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188913"/>
            <a:ext cx="7777163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圖片 7" descr="1835_490790620970946_16219723_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8850" y="4302125"/>
            <a:ext cx="1584325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Documents and Settings\User\桌面\能源教育參考資料\乾淨的能源繪本\DSC030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Documents and Settings\User\桌面\能源教育參考資料\乾淨的能源繪本\DSC030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C:\Documents and Settings\User\桌面\能源教育參考資料\乾淨的能源繪本\DSC030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C:\Documents and Settings\User\桌面\能源教育參考資料\乾淨的能源繪本\DSC030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Documents and Settings\User\桌面\能源教育參考資料\乾淨的能源繪本\DSC030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C:\Documents and Settings\User\桌面\能源教育參考資料\乾淨的能源繪本\DSC030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body" idx="1"/>
          </p:nvPr>
        </p:nvSpPr>
        <p:spPr>
          <a:xfrm>
            <a:off x="684213" y="1844675"/>
            <a:ext cx="7848600" cy="2592388"/>
          </a:xfrm>
        </p:spPr>
        <p:txBody>
          <a:bodyPr/>
          <a:lstStyle/>
          <a:p>
            <a:pPr marL="447675" indent="-447675" eaLnBrk="1" hangingPunct="1">
              <a:lnSpc>
                <a:spcPct val="120000"/>
              </a:lnSpc>
            </a:pPr>
            <a:r>
              <a:rPr lang="zh-TW" altLang="en-US" sz="3600" smtClean="0">
                <a:solidFill>
                  <a:srgbClr val="0000FF"/>
                </a:solidFill>
                <a:latin typeface="華康POP1體W5(P)"/>
                <a:ea typeface="華康POP1體W5(P)"/>
                <a:cs typeface="華康POP1體W5(P)"/>
              </a:rPr>
              <a:t>功率</a:t>
            </a:r>
            <a:r>
              <a:rPr lang="zh-TW" altLang="en-US" sz="2800" smtClean="0">
                <a:solidFill>
                  <a:srgbClr val="0000FF"/>
                </a:solidFill>
                <a:latin typeface="華康POP1體W5(P)"/>
                <a:ea typeface="華康POP1體W5(P)"/>
                <a:cs typeface="華康POP1體W5(P)"/>
              </a:rPr>
              <a:t>＝功</a:t>
            </a:r>
            <a:r>
              <a:rPr lang="en-US" altLang="zh-TW" sz="2800" smtClean="0">
                <a:solidFill>
                  <a:srgbClr val="0000FF"/>
                </a:solidFill>
                <a:latin typeface="華康POP1體W5(P)"/>
                <a:ea typeface="華康POP1體W5(P)"/>
                <a:cs typeface="華康POP1體W5(P)"/>
              </a:rPr>
              <a:t>/</a:t>
            </a:r>
            <a:r>
              <a:rPr lang="zh-TW" altLang="en-US" sz="2800" smtClean="0">
                <a:solidFill>
                  <a:srgbClr val="0000FF"/>
                </a:solidFill>
                <a:latin typeface="華康POP1體W5(P)"/>
                <a:ea typeface="華康POP1體W5(P)"/>
                <a:cs typeface="華康POP1體W5(P)"/>
              </a:rPr>
              <a:t>時間＝能源</a:t>
            </a:r>
            <a:r>
              <a:rPr lang="en-US" altLang="zh-TW" sz="2800" smtClean="0">
                <a:solidFill>
                  <a:srgbClr val="0000FF"/>
                </a:solidFill>
                <a:latin typeface="華康POP1體W5(P)"/>
                <a:ea typeface="華康POP1體W5(P)"/>
                <a:cs typeface="華康POP1體W5(P)"/>
              </a:rPr>
              <a:t>/</a:t>
            </a:r>
            <a:r>
              <a:rPr lang="zh-TW" altLang="en-US" sz="2800" smtClean="0">
                <a:solidFill>
                  <a:srgbClr val="0000FF"/>
                </a:solidFill>
                <a:latin typeface="華康POP1體W5(P)"/>
                <a:ea typeface="華康POP1體W5(P)"/>
                <a:cs typeface="華康POP1體W5(P)"/>
              </a:rPr>
              <a:t>時間：作功的比率，或指使用、生產及轉移能源的比率。</a:t>
            </a:r>
          </a:p>
          <a:p>
            <a:pPr marL="447675" indent="-447675" eaLnBrk="1" hangingPunct="1">
              <a:lnSpc>
                <a:spcPct val="120000"/>
              </a:lnSpc>
            </a:pPr>
            <a:r>
              <a:rPr lang="zh-TW" altLang="en-US" sz="2800" smtClean="0">
                <a:solidFill>
                  <a:srgbClr val="0000FF"/>
                </a:solidFill>
                <a:latin typeface="華康POP1體W5(P)"/>
                <a:ea typeface="華康POP1體W5(P)"/>
                <a:cs typeface="華康POP1體W5(P)"/>
              </a:rPr>
              <a:t>使用能源</a:t>
            </a:r>
            <a:r>
              <a:rPr lang="en-US" altLang="zh-TW" sz="2800" smtClean="0">
                <a:solidFill>
                  <a:srgbClr val="0000FF"/>
                </a:solidFill>
                <a:latin typeface="華康POP1體W5(P)"/>
                <a:ea typeface="華康POP1體W5(P)"/>
                <a:cs typeface="華康POP1體W5(P)"/>
              </a:rPr>
              <a:t>(J)</a:t>
            </a:r>
            <a:r>
              <a:rPr lang="zh-TW" altLang="en-US" sz="2800" smtClean="0">
                <a:solidFill>
                  <a:srgbClr val="0000FF"/>
                </a:solidFill>
                <a:latin typeface="華康POP1體W5(P)"/>
                <a:ea typeface="華康POP1體W5(P)"/>
                <a:cs typeface="華康POP1體W5(P)"/>
              </a:rPr>
              <a:t>＝功率</a:t>
            </a:r>
            <a:r>
              <a:rPr lang="en-US" altLang="zh-TW" sz="2800" smtClean="0">
                <a:solidFill>
                  <a:srgbClr val="0000FF"/>
                </a:solidFill>
                <a:latin typeface="華康POP1體W5(P)"/>
                <a:ea typeface="華康POP1體W5(P)"/>
                <a:cs typeface="華康POP1體W5(P)"/>
              </a:rPr>
              <a:t>(W)×</a:t>
            </a:r>
            <a:r>
              <a:rPr lang="zh-TW" altLang="en-US" sz="2800" smtClean="0">
                <a:solidFill>
                  <a:srgbClr val="0000FF"/>
                </a:solidFill>
                <a:latin typeface="華康POP1體W5(P)"/>
                <a:ea typeface="華康POP1體W5(P)"/>
                <a:cs typeface="華康POP1體W5(P)"/>
              </a:rPr>
              <a:t>使用的時間</a:t>
            </a:r>
            <a:r>
              <a:rPr lang="en-US" altLang="zh-TW" sz="2800" smtClean="0">
                <a:solidFill>
                  <a:srgbClr val="0000FF"/>
                </a:solidFill>
                <a:latin typeface="華康POP1體W5(P)"/>
                <a:ea typeface="華康POP1體W5(P)"/>
                <a:cs typeface="華康POP1體W5(P)"/>
              </a:rPr>
              <a:t>(S)</a:t>
            </a:r>
          </a:p>
          <a:p>
            <a:pPr marL="447675" indent="-447675" eaLnBrk="1" hangingPunct="1">
              <a:lnSpc>
                <a:spcPct val="120000"/>
              </a:lnSpc>
            </a:pPr>
            <a:r>
              <a:rPr lang="zh-TW" altLang="en-US" sz="2800" smtClean="0">
                <a:solidFill>
                  <a:srgbClr val="0000FF"/>
                </a:solidFill>
                <a:latin typeface="華康POP1體W5(P)"/>
                <a:ea typeface="華康POP1體W5(P)"/>
                <a:cs typeface="華康POP1體W5(P)"/>
              </a:rPr>
              <a:t>電能</a:t>
            </a:r>
            <a:r>
              <a:rPr lang="zh-TW" altLang="zh-TW" sz="2800" smtClean="0">
                <a:solidFill>
                  <a:srgbClr val="0000FF"/>
                </a:solidFill>
                <a:latin typeface="華康POP1體W5(P)"/>
                <a:ea typeface="華康POP1體W5(P)"/>
                <a:cs typeface="華康POP1體W5(P)"/>
              </a:rPr>
              <a:t>→</a:t>
            </a:r>
            <a:r>
              <a:rPr lang="en-US" altLang="zh-TW" sz="2800" smtClean="0">
                <a:solidFill>
                  <a:srgbClr val="0000FF"/>
                </a:solidFill>
                <a:latin typeface="華康POP1體W5(P)"/>
                <a:ea typeface="華康POP1體W5(P)"/>
                <a:cs typeface="華康POP1體W5(P)"/>
              </a:rPr>
              <a:t>1</a:t>
            </a:r>
            <a:r>
              <a:rPr lang="zh-TW" altLang="en-US" sz="2800" smtClean="0">
                <a:solidFill>
                  <a:srgbClr val="0000FF"/>
                </a:solidFill>
                <a:latin typeface="華康POP1體W5(P)"/>
                <a:ea typeface="華康POP1體W5(P)"/>
                <a:cs typeface="華康POP1體W5(P)"/>
              </a:rPr>
              <a:t>度電＝</a:t>
            </a:r>
            <a:r>
              <a:rPr lang="en-US" altLang="zh-TW" sz="2800" smtClean="0">
                <a:solidFill>
                  <a:srgbClr val="0000FF"/>
                </a:solidFill>
                <a:latin typeface="華康POP1體W5(P)"/>
                <a:ea typeface="華康POP1體W5(P)"/>
                <a:cs typeface="華康POP1體W5(P)"/>
              </a:rPr>
              <a:t>1kW(1</a:t>
            </a:r>
            <a:r>
              <a:rPr lang="zh-TW" altLang="en-US" sz="2800" smtClean="0">
                <a:solidFill>
                  <a:srgbClr val="0000FF"/>
                </a:solidFill>
                <a:latin typeface="華康POP1體W5(P)"/>
                <a:ea typeface="華康POP1體W5(P)"/>
                <a:cs typeface="華康POP1體W5(P)"/>
              </a:rPr>
              <a:t>仟瓦</a:t>
            </a:r>
            <a:r>
              <a:rPr lang="en-US" altLang="zh-TW" sz="2800" smtClean="0">
                <a:solidFill>
                  <a:srgbClr val="0000FF"/>
                </a:solidFill>
                <a:latin typeface="華康POP1體W5(P)"/>
                <a:ea typeface="華康POP1體W5(P)"/>
                <a:cs typeface="華康POP1體W5(P)"/>
              </a:rPr>
              <a:t>) × 1h(1</a:t>
            </a:r>
            <a:r>
              <a:rPr lang="zh-TW" altLang="en-US" sz="2800" smtClean="0">
                <a:solidFill>
                  <a:srgbClr val="0000FF"/>
                </a:solidFill>
                <a:latin typeface="華康POP1體W5(P)"/>
                <a:ea typeface="華康POP1體W5(P)"/>
                <a:cs typeface="華康POP1體W5(P)"/>
              </a:rPr>
              <a:t>小時</a:t>
            </a:r>
            <a:r>
              <a:rPr lang="en-US" altLang="zh-TW" sz="2800" smtClean="0">
                <a:solidFill>
                  <a:srgbClr val="0000FF"/>
                </a:solidFill>
                <a:latin typeface="華康POP1體W5(P)"/>
                <a:ea typeface="華康POP1體W5(P)"/>
                <a:cs typeface="華康POP1體W5(P)"/>
              </a:rPr>
              <a:t>)</a:t>
            </a:r>
          </a:p>
        </p:txBody>
      </p:sp>
      <p:sp>
        <p:nvSpPr>
          <p:cNvPr id="459779" name="Rectangle 3"/>
          <p:cNvSpPr>
            <a:spLocks noGrp="1"/>
          </p:cNvSpPr>
          <p:nvPr>
            <p:ph type="title"/>
          </p:nvPr>
        </p:nvSpPr>
        <p:spPr>
          <a:xfrm>
            <a:off x="1835150" y="188913"/>
            <a:ext cx="6548438" cy="9540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超明體" pitchFamily="49" charset="-120"/>
                <a:ea typeface="華康超明體" pitchFamily="49" charset="-120"/>
              </a:rPr>
              <a:t>何謂功率及度數？</a:t>
            </a:r>
          </a:p>
        </p:txBody>
      </p:sp>
      <p:sp>
        <p:nvSpPr>
          <p:cNvPr id="459780" name="Rectangle 4"/>
          <p:cNvSpPr>
            <a:spLocks noChangeArrowheads="1"/>
          </p:cNvSpPr>
          <p:nvPr/>
        </p:nvSpPr>
        <p:spPr bwMode="auto">
          <a:xfrm>
            <a:off x="755650" y="4660900"/>
            <a:ext cx="7710488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華康POP1體W5(P)" pitchFamily="82" charset="-120"/>
                <a:ea typeface="華康POP1體W5(P)" pitchFamily="82" charset="-120"/>
              </a:rPr>
              <a:t>∴電量的計量單位為 </a:t>
            </a:r>
            <a:r>
              <a:rPr kumimoji="0" lang="zh-TW" altLang="en-US" sz="2800" dirty="0">
                <a:solidFill>
                  <a:srgbClr val="FF111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POP1體W5(P)" pitchFamily="82" charset="-120"/>
                <a:ea typeface="華康POP1體W5(P)" pitchFamily="82" charset="-120"/>
              </a:rPr>
              <a:t>瓩時</a:t>
            </a:r>
            <a:r>
              <a:rPr kumimoji="0" lang="en-US" altLang="zh-TW" sz="2800" dirty="0">
                <a:solidFill>
                  <a:srgbClr val="FF111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POP1體W5(P)" pitchFamily="82" charset="-120"/>
                <a:ea typeface="華康POP1體W5(P)" pitchFamily="82" charset="-120"/>
              </a:rPr>
              <a:t>(kWh)</a:t>
            </a:r>
            <a:r>
              <a:rPr kumimoji="0" lang="zh-TW" altLang="en-US" sz="2800" dirty="0">
                <a:latin typeface="華康POP1體W5(P)" pitchFamily="82" charset="-120"/>
                <a:ea typeface="華康POP1體W5(P)" pitchFamily="82" charset="-120"/>
              </a:rPr>
              <a:t>通稱為「度」、</a:t>
            </a:r>
            <a:r>
              <a:rPr kumimoji="0" lang="en-US" altLang="zh-TW" sz="2800" dirty="0">
                <a:latin typeface="華康POP1體W5(P)" pitchFamily="82" charset="-120"/>
                <a:ea typeface="華康POP1體W5(P)" pitchFamily="82" charset="-120"/>
              </a:rPr>
              <a:t>1</a:t>
            </a:r>
            <a:r>
              <a:rPr kumimoji="0" lang="zh-TW" altLang="en-US" sz="2800" dirty="0">
                <a:latin typeface="華康POP1體W5(P)" pitchFamily="82" charset="-120"/>
                <a:ea typeface="華康POP1體W5(P)" pitchFamily="82" charset="-120"/>
              </a:rPr>
              <a:t>度電指</a:t>
            </a:r>
            <a:r>
              <a:rPr kumimoji="0" lang="en-US" altLang="zh-TW" sz="2800" dirty="0">
                <a:latin typeface="華康POP1體W5(P)" pitchFamily="82" charset="-120"/>
                <a:ea typeface="華康POP1體W5(P)" pitchFamily="82" charset="-120"/>
              </a:rPr>
              <a:t>1000</a:t>
            </a:r>
            <a:r>
              <a:rPr kumimoji="0" lang="zh-TW" altLang="en-US" sz="2800" dirty="0">
                <a:latin typeface="華康POP1體W5(P)" pitchFamily="82" charset="-120"/>
                <a:ea typeface="華康POP1體W5(P)" pitchFamily="82" charset="-120"/>
              </a:rPr>
              <a:t>瓦</a:t>
            </a:r>
            <a:r>
              <a:rPr kumimoji="0" lang="en-US" altLang="zh-TW" sz="2800" dirty="0">
                <a:latin typeface="華康POP1體W5(P)" pitchFamily="82" charset="-120"/>
                <a:ea typeface="華康POP1體W5(P)" pitchFamily="82" charset="-120"/>
              </a:rPr>
              <a:t>(W)</a:t>
            </a:r>
            <a:r>
              <a:rPr kumimoji="0" lang="zh-TW" altLang="en-US" sz="2800" dirty="0">
                <a:latin typeface="華康POP1體W5(P)" pitchFamily="82" charset="-120"/>
                <a:ea typeface="華康POP1體W5(P)" pitchFamily="82" charset="-120"/>
              </a:rPr>
              <a:t>的電器設備一小時所消耗（使用）的電能為</a:t>
            </a:r>
            <a:r>
              <a:rPr kumimoji="0" lang="en-US" altLang="zh-TW" sz="2800" dirty="0">
                <a:latin typeface="華康POP1體W5(P)" pitchFamily="82" charset="-120"/>
                <a:ea typeface="華康POP1體W5(P)" pitchFamily="82" charset="-120"/>
              </a:rPr>
              <a:t>1</a:t>
            </a:r>
            <a:r>
              <a:rPr kumimoji="0" lang="zh-TW" altLang="en-US" sz="2800" dirty="0">
                <a:latin typeface="華康POP1體W5(P)" pitchFamily="82" charset="-120"/>
                <a:ea typeface="華康POP1體W5(P)" pitchFamily="82" charset="-120"/>
              </a:rPr>
              <a:t>度電或</a:t>
            </a:r>
            <a:r>
              <a:rPr kumimoji="0" lang="zh-TW" altLang="en-US" sz="2800" dirty="0">
                <a:solidFill>
                  <a:srgbClr val="FF1111"/>
                </a:solidFill>
                <a:latin typeface="華康POP1體W5(P)" pitchFamily="82" charset="-120"/>
                <a:ea typeface="華康POP1體W5(P)" pitchFamily="82" charset="-120"/>
              </a:rPr>
              <a:t>「</a:t>
            </a:r>
            <a:r>
              <a:rPr kumimoji="0" lang="en-US" altLang="zh-TW" sz="2800" dirty="0">
                <a:solidFill>
                  <a:srgbClr val="FF1111"/>
                </a:solidFill>
                <a:latin typeface="華康POP1體W5(P)" pitchFamily="82" charset="-120"/>
                <a:ea typeface="華康POP1體W5(P)" pitchFamily="82" charset="-120"/>
              </a:rPr>
              <a:t>1 kWh </a:t>
            </a:r>
            <a:r>
              <a:rPr kumimoji="0" lang="zh-TW" altLang="en-US" sz="2800" dirty="0">
                <a:solidFill>
                  <a:srgbClr val="FF1111"/>
                </a:solidFill>
                <a:latin typeface="華康POP1體W5(P)" pitchFamily="82" charset="-120"/>
                <a:ea typeface="華康POP1體W5(P)" pitchFamily="82" charset="-120"/>
              </a:rPr>
              <a:t>」。</a:t>
            </a:r>
            <a:r>
              <a:rPr kumimoji="0" lang="zh-TW" altLang="en-US" sz="2800" dirty="0">
                <a:latin typeface="+mn-lt"/>
                <a:ea typeface="+mn-ea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>
            <p:ph idx="1"/>
          </p:nvPr>
        </p:nvGraphicFramePr>
        <p:xfrm>
          <a:off x="1331913" y="0"/>
          <a:ext cx="6438900" cy="6858000"/>
        </p:xfrm>
        <a:graphic>
          <a:graphicData uri="http://schemas.openxmlformats.org/presentationml/2006/ole">
            <p:oleObj spid="_x0000_s19458" name="PhotoImpact" r:id="rId3" imgW="12203175" imgH="25511111" progId="PI3.Im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92275" y="476250"/>
            <a:ext cx="7451725" cy="7413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4000" b="1"/>
              <a:t>電表有兩種方式來讀它的數字喔</a:t>
            </a:r>
            <a:r>
              <a:rPr lang="en-US" altLang="zh-TW" sz="4000" b="1"/>
              <a:t>!</a:t>
            </a:r>
            <a:br>
              <a:rPr lang="en-US" altLang="zh-TW" sz="4000" b="1"/>
            </a:br>
            <a:endParaRPr lang="en-US" altLang="zh-TW" sz="4000" b="1"/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1836738" y="5157788"/>
            <a:ext cx="2592387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3000">
                <a:latin typeface="Calibri" pitchFamily="34" charset="0"/>
              </a:rPr>
              <a:t>數字型</a:t>
            </a:r>
          </a:p>
        </p:txBody>
      </p:sp>
      <p:sp>
        <p:nvSpPr>
          <p:cNvPr id="7173" name="Text Box 7"/>
          <p:cNvSpPr txBox="1">
            <a:spLocks noChangeArrowheads="1"/>
          </p:cNvSpPr>
          <p:nvPr/>
        </p:nvSpPr>
        <p:spPr bwMode="auto">
          <a:xfrm>
            <a:off x="6056313" y="5160963"/>
            <a:ext cx="2159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3000">
                <a:latin typeface="Calibri" pitchFamily="34" charset="0"/>
              </a:rPr>
              <a:t>指針型</a:t>
            </a:r>
          </a:p>
        </p:txBody>
      </p:sp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773238"/>
            <a:ext cx="3816350" cy="317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773238"/>
            <a:ext cx="3887788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12" descr="IMG_35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1773238"/>
            <a:ext cx="403225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763713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717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35150" y="407988"/>
            <a:ext cx="6375400" cy="10048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b="1">
                <a:latin typeface="標楷體" pitchFamily="65" charset="-120"/>
                <a:ea typeface="標楷體" pitchFamily="65" charset="-120"/>
              </a:rPr>
              <a:t>數字型怎麼看呢</a:t>
            </a:r>
            <a:r>
              <a:rPr lang="en-US" altLang="zh-TW" b="1">
                <a:latin typeface="標楷體" pitchFamily="65" charset="-120"/>
                <a:ea typeface="標楷體" pitchFamily="65" charset="-120"/>
              </a:rPr>
              <a:t>?</a:t>
            </a:r>
            <a:br>
              <a:rPr lang="en-US" altLang="zh-TW" b="1">
                <a:latin typeface="標楷體" pitchFamily="65" charset="-120"/>
                <a:ea typeface="標楷體" pitchFamily="65" charset="-120"/>
              </a:rPr>
            </a:br>
            <a:endParaRPr lang="en-US" altLang="zh-TW" b="1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42988" y="5229225"/>
            <a:ext cx="7235825" cy="1223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zh-TW" altLang="en-US" sz="2100" smtClean="0"/>
              <a:t>字幕上顯現的數字即是指數，由左至右讀取</a:t>
            </a:r>
            <a:r>
              <a:rPr lang="en-US" altLang="zh-TW" sz="2100" smtClean="0"/>
              <a:t>:</a:t>
            </a:r>
            <a:r>
              <a:rPr lang="zh-TW" altLang="en-US" sz="2100" smtClean="0"/>
              <a:t> 萬 、千 、 百 、 十 、 個兩個數字同時顯現選較少數字所以答案是</a:t>
            </a:r>
            <a:r>
              <a:rPr lang="en-US" altLang="zh-TW" sz="2100" smtClean="0"/>
              <a:t>?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zh-TW" sz="3900" smtClean="0"/>
              <a:t>                                         31034</a:t>
            </a:r>
            <a:endParaRPr lang="zh-TW" altLang="en-US" sz="39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zh-TW" sz="1700" smtClean="0"/>
          </a:p>
        </p:txBody>
      </p:sp>
      <p:pic>
        <p:nvPicPr>
          <p:cNvPr id="35843" name="Picture 6" descr="電表數字放大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1628775"/>
            <a:ext cx="6408737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2"/>
          <p:cNvSpPr>
            <a:spLocks noGrp="1"/>
          </p:cNvSpPr>
          <p:nvPr>
            <p:ph type="title"/>
          </p:nvPr>
        </p:nvSpPr>
        <p:spPr>
          <a:xfrm>
            <a:off x="539750" y="0"/>
            <a:ext cx="77724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超明體" pitchFamily="49" charset="-120"/>
                <a:ea typeface="華康超明體" pitchFamily="49" charset="-120"/>
              </a:rPr>
              <a:t>家庭能源使用結構</a:t>
            </a:r>
          </a:p>
        </p:txBody>
      </p:sp>
      <p:graphicFrame>
        <p:nvGraphicFramePr>
          <p:cNvPr id="455735" name="Group 55"/>
          <p:cNvGraphicFramePr>
            <a:graphicFrameLocks noGrp="1"/>
          </p:cNvGraphicFramePr>
          <p:nvPr/>
        </p:nvGraphicFramePr>
        <p:xfrm>
          <a:off x="971550" y="1700213"/>
          <a:ext cx="7488238" cy="4752975"/>
        </p:xfrm>
        <a:graphic>
          <a:graphicData uri="http://schemas.openxmlformats.org/drawingml/2006/table">
            <a:tbl>
              <a:tblPr/>
              <a:tblGrid>
                <a:gridCol w="2120900"/>
                <a:gridCol w="5367338"/>
              </a:tblGrid>
              <a:tr h="666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華康POP1體W5(P)" pitchFamily="82" charset="-120"/>
                          <a:ea typeface="華康POP1體W5(P)" pitchFamily="82" charset="-120"/>
                        </a:rPr>
                        <a:t>照明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華康POP1體W5(P)" pitchFamily="82" charset="-120"/>
                          <a:ea typeface="華康POP1體W5(P)" pitchFamily="82" charset="-120"/>
                        </a:rPr>
                        <a:t>電力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5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華康POP1體W5(P)" pitchFamily="82" charset="-120"/>
                          <a:ea typeface="華康POP1體W5(P)" pitchFamily="82" charset="-120"/>
                        </a:rPr>
                        <a:t>空調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華康POP1體W5(P)" pitchFamily="82" charset="-120"/>
                          <a:ea typeface="華康POP1體W5(P)" pitchFamily="82" charset="-120"/>
                        </a:rPr>
                        <a:t>電力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華康POP1體W5(P)" pitchFamily="82" charset="-120"/>
                          <a:ea typeface="華康POP1體W5(P)" pitchFamily="82" charset="-120"/>
                        </a:rPr>
                        <a:t>電器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華康POP1體W5(P)" pitchFamily="82" charset="-120"/>
                          <a:ea typeface="華康POP1體W5(P)" pitchFamily="82" charset="-120"/>
                        </a:rPr>
                        <a:t>電力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6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華康POP1體W5(P)" pitchFamily="82" charset="-120"/>
                          <a:ea typeface="華康POP1體W5(P)" pitchFamily="82" charset="-120"/>
                        </a:rPr>
                        <a:t>資訊產品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華康POP1體W5(P)" pitchFamily="82" charset="-120"/>
                          <a:ea typeface="華康POP1體W5(P)" pitchFamily="82" charset="-120"/>
                        </a:rPr>
                        <a:t>電力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華康POP1體W5(P)" pitchFamily="82" charset="-120"/>
                          <a:ea typeface="華康POP1體W5(P)" pitchFamily="82" charset="-120"/>
                        </a:rPr>
                        <a:t>爐具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華康POP1體W5(P)" pitchFamily="82" charset="-120"/>
                          <a:ea typeface="華康POP1體W5(P)" pitchFamily="82" charset="-120"/>
                        </a:rPr>
                        <a:t>天然氣、瓦斯、</a:t>
                      </a:r>
                      <a:r>
                        <a:rPr kumimoji="0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華康POP1體W5(P)" pitchFamily="82" charset="-120"/>
                          <a:ea typeface="華康POP1體W5(P)" pitchFamily="82" charset="-120"/>
                        </a:rPr>
                        <a:t>電力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6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華康POP1體W5(P)" pitchFamily="82" charset="-120"/>
                          <a:ea typeface="華康POP1體W5(P)" pitchFamily="82" charset="-120"/>
                        </a:rPr>
                        <a:t>熱水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華康POP1體W5(P)" pitchFamily="82" charset="-120"/>
                          <a:ea typeface="華康POP1體W5(P)" pitchFamily="82" charset="-120"/>
                        </a:rPr>
                        <a:t>天然氣、瓦斯、</a:t>
                      </a:r>
                      <a:r>
                        <a:rPr kumimoji="0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華康POP1體W5(P)" pitchFamily="82" charset="-120"/>
                          <a:ea typeface="華康POP1體W5(P)" pitchFamily="82" charset="-120"/>
                        </a:rPr>
                        <a:t>電力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6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華康POP1體W5(P)" pitchFamily="82" charset="-120"/>
                          <a:ea typeface="華康POP1體W5(P)" pitchFamily="82" charset="-120"/>
                        </a:rPr>
                        <a:t>汽機車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華康POP1體W5(P)" pitchFamily="82" charset="-120"/>
                          <a:ea typeface="華康POP1體W5(P)" pitchFamily="82" charset="-120"/>
                        </a:rPr>
                        <a:t>汽油、柴油、</a:t>
                      </a:r>
                      <a:r>
                        <a:rPr kumimoji="0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華康POP1體W5(P)" pitchFamily="82" charset="-120"/>
                          <a:ea typeface="華康POP1體W5(P)" pitchFamily="82" charset="-120"/>
                        </a:rPr>
                        <a:t>電力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標題 1"/>
          <p:cNvSpPr>
            <a:spLocks noGrp="1"/>
          </p:cNvSpPr>
          <p:nvPr>
            <p:ph type="title" idx="4294967295"/>
          </p:nvPr>
        </p:nvSpPr>
        <p:spPr>
          <a:xfrm>
            <a:off x="1835150" y="0"/>
            <a:ext cx="6851650" cy="1417638"/>
          </a:xfrm>
        </p:spPr>
        <p:txBody>
          <a:bodyPr/>
          <a:lstStyle/>
          <a:p>
            <a:pPr eaLnBrk="1" hangingPunct="1"/>
            <a:r>
              <a:rPr lang="zh-TW" altLang="en-US" b="1" smtClean="0"/>
              <a:t>你會看這張圖嗎</a:t>
            </a:r>
            <a:r>
              <a:rPr lang="en-US" altLang="zh-TW" b="1" smtClean="0"/>
              <a:t>?</a:t>
            </a:r>
            <a:endParaRPr lang="zh-TW" altLang="en-US" b="1" smtClean="0"/>
          </a:p>
        </p:txBody>
      </p:sp>
      <p:sp>
        <p:nvSpPr>
          <p:cNvPr id="9220" name="文字方塊 3"/>
          <p:cNvSpPr txBox="1">
            <a:spLocks noChangeArrowheads="1"/>
          </p:cNvSpPr>
          <p:nvPr/>
        </p:nvSpPr>
        <p:spPr bwMode="auto">
          <a:xfrm>
            <a:off x="684213" y="4724400"/>
            <a:ext cx="7072312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800" b="1">
                <a:latin typeface="Calibri" pitchFamily="34" charset="0"/>
              </a:rPr>
              <a:t>你知道以這張電錶來看，他的個位數字，</a:t>
            </a:r>
          </a:p>
          <a:p>
            <a:r>
              <a:rPr kumimoji="0" lang="zh-TW" altLang="en-US" sz="2800" b="1">
                <a:latin typeface="Calibri" pitchFamily="34" charset="0"/>
              </a:rPr>
              <a:t>應該抄什麼？  </a:t>
            </a:r>
            <a:r>
              <a:rPr kumimoji="0" lang="en-US" altLang="zh-TW" sz="2800" b="1">
                <a:latin typeface="Calibri" pitchFamily="34" charset="0"/>
              </a:rPr>
              <a:t>                                        </a:t>
            </a:r>
          </a:p>
          <a:p>
            <a:endParaRPr kumimoji="0" lang="en-US" altLang="zh-TW" sz="2800" b="1">
              <a:latin typeface="Calibri" pitchFamily="34" charset="0"/>
            </a:endParaRPr>
          </a:p>
          <a:p>
            <a:r>
              <a:rPr kumimoji="0" lang="en-US" altLang="zh-TW" sz="2800" b="1">
                <a:latin typeface="Calibri" pitchFamily="34" charset="0"/>
              </a:rPr>
              <a:t>20407</a:t>
            </a:r>
          </a:p>
          <a:p>
            <a:endParaRPr kumimoji="0" lang="en-US" altLang="zh-TW" sz="4000" b="1">
              <a:latin typeface="Calibri" pitchFamily="34" charset="0"/>
            </a:endParaRPr>
          </a:p>
          <a:p>
            <a:endParaRPr kumimoji="0" lang="en-US" altLang="zh-TW" sz="4000" b="1">
              <a:latin typeface="Calibri" pitchFamily="34" charset="0"/>
            </a:endParaRPr>
          </a:p>
          <a:p>
            <a:endParaRPr kumimoji="0" lang="zh-TW" altLang="en-US" sz="2800" b="1">
              <a:latin typeface="Calibri" pitchFamily="34" charset="0"/>
            </a:endParaRPr>
          </a:p>
        </p:txBody>
      </p:sp>
      <p:pic>
        <p:nvPicPr>
          <p:cNvPr id="37891" name="Picture 7" descr="7-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052513"/>
            <a:ext cx="7561262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標題 1"/>
          <p:cNvSpPr>
            <a:spLocks noGrp="1"/>
          </p:cNvSpPr>
          <p:nvPr>
            <p:ph type="title" idx="4294967295"/>
          </p:nvPr>
        </p:nvSpPr>
        <p:spPr>
          <a:xfrm>
            <a:off x="1908175" y="260350"/>
            <a:ext cx="8229600" cy="11430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39938" name="Picture 21" descr="數字電表拷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68413"/>
            <a:ext cx="9393238" cy="530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6000" smtClean="0"/>
              <a:t>2.10×17×30×2</a:t>
            </a:r>
            <a:r>
              <a:rPr lang="zh-TW" altLang="en-US" sz="6000" smtClean="0"/>
              <a:t>＝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41987" name="Picture 9" descr="數字電表答案拷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49238" y="1554163"/>
            <a:ext cx="9393238" cy="530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24075" y="333375"/>
            <a:ext cx="7294563" cy="914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b="1">
                <a:latin typeface="標楷體" pitchFamily="65" charset="-120"/>
                <a:ea typeface="標楷體" pitchFamily="65" charset="-120"/>
              </a:rPr>
              <a:t>指針型怎麼看呢</a:t>
            </a:r>
            <a:r>
              <a:rPr lang="en-US" altLang="zh-TW" b="1">
                <a:latin typeface="標楷體" pitchFamily="65" charset="-120"/>
                <a:ea typeface="標楷體" pitchFamily="65" charset="-120"/>
              </a:rPr>
              <a:t>?</a:t>
            </a:r>
            <a:br>
              <a:rPr lang="en-US" altLang="zh-TW" b="1">
                <a:latin typeface="標楷體" pitchFamily="65" charset="-120"/>
                <a:ea typeface="標楷體" pitchFamily="65" charset="-120"/>
              </a:rPr>
            </a:br>
            <a:endParaRPr lang="en-US" altLang="zh-TW" b="1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1973263" y="4797425"/>
            <a:ext cx="8027987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kumimoji="0" lang="zh-TW" altLang="en-US">
                <a:latin typeface="Calibri" pitchFamily="34" charset="0"/>
              </a:rPr>
              <a:t>此電表指針由左至右位數依序為</a:t>
            </a:r>
            <a:r>
              <a:rPr kumimoji="0" lang="en-US" altLang="zh-TW">
                <a:latin typeface="Calibri" pitchFamily="34" charset="0"/>
              </a:rPr>
              <a:t>:</a:t>
            </a:r>
            <a:r>
              <a:rPr kumimoji="0" lang="zh-TW" altLang="en-US">
                <a:latin typeface="Calibri" pitchFamily="34" charset="0"/>
              </a:rPr>
              <a:t> 萬 、千 、 百 、 十 、 個，</a:t>
            </a:r>
            <a:endParaRPr kumimoji="0" lang="en-US" altLang="zh-TW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kumimoji="0" lang="zh-TW" altLang="en-US">
                <a:latin typeface="Calibri" pitchFamily="34" charset="0"/>
              </a:rPr>
              <a:t>指針在兩個數字間就選擇較少數字填入</a:t>
            </a:r>
            <a:r>
              <a:rPr kumimoji="0" lang="en-US" altLang="zh-TW">
                <a:latin typeface="Calibri" pitchFamily="34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kumimoji="0" lang="zh-TW" altLang="en-US">
                <a:latin typeface="Calibri" pitchFamily="34" charset="0"/>
              </a:rPr>
              <a:t>所以答案是</a:t>
            </a:r>
            <a:r>
              <a:rPr kumimoji="0" lang="en-US" altLang="zh-TW">
                <a:latin typeface="Calibri" pitchFamily="34" charset="0"/>
              </a:rPr>
              <a:t>?</a:t>
            </a:r>
          </a:p>
        </p:txBody>
      </p:sp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3492500" y="5876925"/>
            <a:ext cx="22145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4000">
                <a:latin typeface="Calibri" pitchFamily="34" charset="0"/>
              </a:rPr>
              <a:t>29772</a:t>
            </a:r>
          </a:p>
        </p:txBody>
      </p:sp>
      <p:pic>
        <p:nvPicPr>
          <p:cNvPr id="44036" name="Picture 10" descr="改電錶千位數拷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196975"/>
            <a:ext cx="7777163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2950" y="5300663"/>
            <a:ext cx="1763713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46083" name="Picture 9" descr="電表答案拷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5538"/>
            <a:ext cx="9144000" cy="518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48130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48131" name="Picture 2" descr="C:\Documents and Settings\User\桌面\能源教育參考資料\DSC039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24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標題 3"/>
          <p:cNvSpPr>
            <a:spLocks noGrp="1"/>
          </p:cNvSpPr>
          <p:nvPr>
            <p:ph type="title" idx="4294967295"/>
          </p:nvPr>
        </p:nvSpPr>
        <p:spPr>
          <a:xfrm>
            <a:off x="1403350" y="0"/>
            <a:ext cx="6105525" cy="1700213"/>
          </a:xfrm>
        </p:spPr>
        <p:txBody>
          <a:bodyPr/>
          <a:lstStyle/>
          <a:p>
            <a:pPr eaLnBrk="1" hangingPunct="1"/>
            <a:r>
              <a:rPr lang="zh-TW" altLang="en-US" sz="3600" b="1" smtClean="0"/>
              <a:t>如何節省家庭的用電量呢？</a:t>
            </a:r>
            <a:r>
              <a:rPr lang="zh-TW" altLang="en-US" smtClean="0"/>
              <a:t/>
            </a:r>
            <a:br>
              <a:rPr lang="zh-TW" altLang="en-US" smtClean="0"/>
            </a:br>
            <a:endParaRPr lang="zh-TW" altLang="en-US" smtClean="0"/>
          </a:p>
        </p:txBody>
      </p:sp>
      <p:pic>
        <p:nvPicPr>
          <p:cNvPr id="49154" name="Picture 47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1266825"/>
            <a:ext cx="6264275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51202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51203" name="Picture 2" descr="F:\DCIM\101MSDCF\DSC039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838" y="404813"/>
            <a:ext cx="8548687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52226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52227" name="Picture 2" descr="D:\能源照片\72389_490789527637722_1132462489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9144000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D:\能源照片\483891_490789560971052_60586478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2488"/>
            <a:ext cx="9144000" cy="545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7410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7411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17412" name="Picture 2" descr="C:\Documents and Settings\User\桌面\能源教育參考資料\乾淨的能源繪本\DSC030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D:\能源照片\62784_490789300971078_1752370911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2488"/>
            <a:ext cx="9144000" cy="545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D:\能源照片\1835_490790620970946_16219723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7025" y="0"/>
            <a:ext cx="4152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D:\能源照片\644278_490789374304404_1266851145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5488" y="115888"/>
            <a:ext cx="4448175" cy="674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57346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57347" name="Picture 2" descr="C:\Documents and Settings\User\My Documents\My Pictures\480936_490789177637757_1828757327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58370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58371" name="Picture 2" descr="F:\DCIM\101MSDCF\DSC039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81075"/>
            <a:ext cx="9144000" cy="513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59394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59395" name="Picture 2" descr="F:\DCIM\101MSDCF\DSC039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60418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60419" name="Picture 2" descr="F:\DCIM\101MSDCF\DSC039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9144000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61442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61443" name="Picture 2" descr="F:\DCIM\101MSDCF\DSC039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44000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62466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62467" name="Picture 2" descr="F:\DCIM\101MSDCF\DSC039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Documents and Settings\User\桌面\能源教育參考資料\乾淨的能源繪本\DSC030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C:\Documents and Settings\User\桌面\能源教育參考資料\乾淨的能源繪本\DSC030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C:\Documents and Settings\User\桌面\能源教育參考資料\乾淨的能源繪本\DSC030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Documents and Settings\User\桌面\能源教育參考資料\乾淨的能源繪本\DSC030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Documents and Settings\User\桌面\能源教育參考資料\乾淨的能源繪本\DSC030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:\Documents and Settings\User\桌面\能源教育參考資料\乾淨的能源繪本\DSC030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337</Words>
  <Application>Microsoft Office PowerPoint</Application>
  <PresentationFormat>如螢幕大小 (4:3)</PresentationFormat>
  <Paragraphs>48</Paragraphs>
  <Slides>40</Slides>
  <Notes>9</Notes>
  <HiddenSlides>0</HiddenSlides>
  <MMClips>0</MMClips>
  <ScaleCrop>false</ScaleCrop>
  <HeadingPairs>
    <vt:vector size="8" baseType="variant">
      <vt:variant>
        <vt:lpstr>使用字型</vt:lpstr>
      </vt:variant>
      <vt:variant>
        <vt:i4>9</vt:i4>
      </vt:variant>
      <vt:variant>
        <vt:lpstr>簡報設計範本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40</vt:i4>
      </vt:variant>
    </vt:vector>
  </HeadingPairs>
  <TitlesOfParts>
    <vt:vector size="51" baseType="lpstr">
      <vt:lpstr>Arial</vt:lpstr>
      <vt:lpstr>新細明體</vt:lpstr>
      <vt:lpstr>Calibri</vt:lpstr>
      <vt:lpstr>文鼎粗隸</vt:lpstr>
      <vt:lpstr>文鼎標楷注音</vt:lpstr>
      <vt:lpstr>華康超明體</vt:lpstr>
      <vt:lpstr>華康POP1體W5(P)</vt:lpstr>
      <vt:lpstr>標楷體</vt:lpstr>
      <vt:lpstr>Wingdings</vt:lpstr>
      <vt:lpstr>Office 佈景主題</vt:lpstr>
      <vt:lpstr>PhotoImpact</vt:lpstr>
      <vt:lpstr>特色學校課程</vt:lpstr>
      <vt:lpstr>家庭能源使用結構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何謂功率及度數？</vt:lpstr>
      <vt:lpstr>投影片 17</vt:lpstr>
      <vt:lpstr>電表有兩種方式來讀它的數字喔! </vt:lpstr>
      <vt:lpstr>數字型怎麼看呢? </vt:lpstr>
      <vt:lpstr>你會看這張圖嗎?</vt:lpstr>
      <vt:lpstr>投影片 21</vt:lpstr>
      <vt:lpstr>2.10×17×30×2＝</vt:lpstr>
      <vt:lpstr>指針型怎麼看呢? </vt:lpstr>
      <vt:lpstr>投影片 24</vt:lpstr>
      <vt:lpstr>投影片 25</vt:lpstr>
      <vt:lpstr>如何節省家庭的用電量呢？ 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  <vt:lpstr>投影片 40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scps</cp:lastModifiedBy>
  <cp:revision>23</cp:revision>
  <dcterms:created xsi:type="dcterms:W3CDTF">2013-04-22T06:29:48Z</dcterms:created>
  <dcterms:modified xsi:type="dcterms:W3CDTF">2013-10-18T05:47:00Z</dcterms:modified>
</cp:coreProperties>
</file>