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92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6B1B-23EE-463B-A138-7A528F56FBD6}" type="datetimeFigureOut">
              <a:rPr lang="zh-TW" altLang="en-US" smtClean="0"/>
              <a:t>2016/4/8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0A17-1D31-42D3-AD9B-2E515B445D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9628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6B1B-23EE-463B-A138-7A528F56FBD6}" type="datetimeFigureOut">
              <a:rPr lang="zh-TW" altLang="en-US" smtClean="0"/>
              <a:t>2016/4/8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0A17-1D31-42D3-AD9B-2E515B445D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453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6B1B-23EE-463B-A138-7A528F56FBD6}" type="datetimeFigureOut">
              <a:rPr lang="zh-TW" altLang="en-US" smtClean="0"/>
              <a:t>2016/4/8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0A17-1D31-42D3-AD9B-2E515B445D4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2934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6B1B-23EE-463B-A138-7A528F56FBD6}" type="datetimeFigureOut">
              <a:rPr lang="zh-TW" altLang="en-US" smtClean="0"/>
              <a:t>2016/4/8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0A17-1D31-42D3-AD9B-2E515B445D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1999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6B1B-23EE-463B-A138-7A528F56FBD6}" type="datetimeFigureOut">
              <a:rPr lang="zh-TW" altLang="en-US" smtClean="0"/>
              <a:t>2016/4/8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0A17-1D31-42D3-AD9B-2E515B445D4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0539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6B1B-23EE-463B-A138-7A528F56FBD6}" type="datetimeFigureOut">
              <a:rPr lang="zh-TW" altLang="en-US" smtClean="0"/>
              <a:t>2016/4/8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0A17-1D31-42D3-AD9B-2E515B445D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101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6B1B-23EE-463B-A138-7A528F56FBD6}" type="datetimeFigureOut">
              <a:rPr lang="zh-TW" altLang="en-US" smtClean="0"/>
              <a:t>2016/4/8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0A17-1D31-42D3-AD9B-2E515B445D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931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6B1B-23EE-463B-A138-7A528F56FBD6}" type="datetimeFigureOut">
              <a:rPr lang="zh-TW" altLang="en-US" smtClean="0"/>
              <a:t>2016/4/8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0A17-1D31-42D3-AD9B-2E515B445D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225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6B1B-23EE-463B-A138-7A528F56FBD6}" type="datetimeFigureOut">
              <a:rPr lang="zh-TW" altLang="en-US" smtClean="0"/>
              <a:t>2016/4/8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0A17-1D31-42D3-AD9B-2E515B445D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4345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6B1B-23EE-463B-A138-7A528F56FBD6}" type="datetimeFigureOut">
              <a:rPr lang="zh-TW" altLang="en-US" smtClean="0"/>
              <a:t>2016/4/8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0A17-1D31-42D3-AD9B-2E515B445D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4382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6B1B-23EE-463B-A138-7A528F56FBD6}" type="datetimeFigureOut">
              <a:rPr lang="zh-TW" altLang="en-US" smtClean="0"/>
              <a:t>2016/4/8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0A17-1D31-42D3-AD9B-2E515B445D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722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6B1B-23EE-463B-A138-7A528F56FBD6}" type="datetimeFigureOut">
              <a:rPr lang="zh-TW" altLang="en-US" smtClean="0"/>
              <a:t>2016/4/8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0A17-1D31-42D3-AD9B-2E515B445D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8222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6B1B-23EE-463B-A138-7A528F56FBD6}" type="datetimeFigureOut">
              <a:rPr lang="zh-TW" altLang="en-US" smtClean="0"/>
              <a:t>2016/4/8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0A17-1D31-42D3-AD9B-2E515B445D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094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6B1B-23EE-463B-A138-7A528F56FBD6}" type="datetimeFigureOut">
              <a:rPr lang="zh-TW" altLang="en-US" smtClean="0"/>
              <a:t>2016/4/8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0A17-1D31-42D3-AD9B-2E515B445D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3777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6B1B-23EE-463B-A138-7A528F56FBD6}" type="datetimeFigureOut">
              <a:rPr lang="zh-TW" altLang="en-US" smtClean="0"/>
              <a:t>2016/4/8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0A17-1D31-42D3-AD9B-2E515B445D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1556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0A17-1D31-42D3-AD9B-2E515B445D4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6B1B-23EE-463B-A138-7A528F56FBD6}" type="datetimeFigureOut">
              <a:rPr lang="zh-TW" altLang="en-US" smtClean="0"/>
              <a:t>2016/4/8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3148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D6B1B-23EE-463B-A138-7A528F56FBD6}" type="datetimeFigureOut">
              <a:rPr lang="zh-TW" altLang="en-US" smtClean="0"/>
              <a:t>2016/4/8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0820A17-1D31-42D3-AD9B-2E515B445D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5932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tmp"/><Relationship Id="rId4" Type="http://schemas.openxmlformats.org/officeDocument/2006/relationships/image" Target="../media/image3.tm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2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37214" y="59349"/>
            <a:ext cx="2468880" cy="1664208"/>
          </a:xfrm>
        </p:spPr>
        <p:txBody>
          <a:bodyPr/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</a:rPr>
              <a:t>黑  琵</a:t>
            </a:r>
            <a:r>
              <a:rPr lang="zh-TW" altLang="en-US" dirty="0" smtClean="0">
                <a:solidFill>
                  <a:srgbClr val="00B050"/>
                </a:solidFill>
              </a:rPr>
              <a:t> </a:t>
            </a:r>
            <a:r>
              <a:rPr lang="en-US" altLang="zh-TW" dirty="0" smtClean="0">
                <a:solidFill>
                  <a:srgbClr val="00B050"/>
                </a:solidFill>
              </a:rPr>
              <a:t/>
            </a:r>
            <a:br>
              <a:rPr lang="en-US" altLang="zh-TW" dirty="0" smtClean="0">
                <a:solidFill>
                  <a:srgbClr val="00B050"/>
                </a:solidFill>
              </a:rPr>
            </a:br>
            <a:r>
              <a:rPr lang="zh-TW" altLang="en-US" dirty="0" smtClean="0">
                <a:solidFill>
                  <a:srgbClr val="00B050"/>
                </a:solidFill>
              </a:rPr>
              <a:t> </a:t>
            </a:r>
            <a:r>
              <a:rPr lang="zh-TW" altLang="en-US" dirty="0" smtClean="0">
                <a:solidFill>
                  <a:srgbClr val="FF0000"/>
                </a:solidFill>
              </a:rPr>
              <a:t>好</a:t>
            </a:r>
            <a:r>
              <a:rPr lang="zh-TW" altLang="en-US" dirty="0" smtClean="0">
                <a:solidFill>
                  <a:srgbClr val="00B050"/>
                </a:solidFill>
              </a:rPr>
              <a:t>望</a:t>
            </a:r>
            <a:r>
              <a:rPr lang="zh-TW" altLang="en-US" dirty="0" smtClean="0">
                <a:solidFill>
                  <a:srgbClr val="FFC000"/>
                </a:solidFill>
              </a:rPr>
              <a:t>角</a:t>
            </a:r>
            <a:endParaRPr lang="zh-TW" altLang="en-US" dirty="0">
              <a:solidFill>
                <a:srgbClr val="FFC000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45148" y="1664208"/>
            <a:ext cx="9269284" cy="5193792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  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807" y="164233"/>
            <a:ext cx="6755262" cy="4503507"/>
          </a:xfrm>
          <a:prstGeom prst="rect">
            <a:avLst/>
          </a:prstGeom>
        </p:spPr>
      </p:pic>
      <p:pic>
        <p:nvPicPr>
          <p:cNvPr id="8" name="圖片 7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85" y="5190825"/>
            <a:ext cx="10299970" cy="531186"/>
          </a:xfrm>
          <a:prstGeom prst="rect">
            <a:avLst/>
          </a:prstGeom>
        </p:spPr>
      </p:pic>
      <p:pic>
        <p:nvPicPr>
          <p:cNvPr id="11" name="圖片 10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99" y="6142082"/>
            <a:ext cx="10299970" cy="531186"/>
          </a:xfrm>
          <a:prstGeom prst="rect">
            <a:avLst/>
          </a:prstGeom>
        </p:spPr>
      </p:pic>
      <p:pic>
        <p:nvPicPr>
          <p:cNvPr id="12" name="圖片 11" descr="畫面剪輯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99" y="5617862"/>
            <a:ext cx="10299970" cy="531186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274865" y="6194480"/>
            <a:ext cx="28098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600" dirty="0" smtClean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黑面琵</a:t>
            </a:r>
            <a:r>
              <a:rPr lang="zh-TW" altLang="en-US" sz="3600" dirty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鷺</a:t>
            </a:r>
            <a:endParaRPr lang="zh-TW" altLang="en-US" sz="3600" b="0" cap="none" spc="0" dirty="0">
              <a:ln w="0"/>
              <a:solidFill>
                <a:schemeClr val="bg2">
                  <a:lumMod val="1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050" name="Picture 2" descr="http://i830.photobucket.com/albums/zz230/fanny109/1122216009jpg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25" y="1291634"/>
            <a:ext cx="3635659" cy="363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0807" y="164233"/>
            <a:ext cx="6755262" cy="454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9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003634" y="2967335"/>
            <a:ext cx="7172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83464" y="265176"/>
            <a:ext cx="98389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rgbClr val="002060"/>
                </a:solidFill>
              </a:rPr>
              <a:t>  </a:t>
            </a:r>
            <a:r>
              <a:rPr lang="zh-TW" altLang="en-US" sz="4400" b="1" dirty="0" smtClean="0">
                <a:solidFill>
                  <a:schemeClr val="accent5">
                    <a:lumMod val="75000"/>
                  </a:schemeClr>
                </a:solidFill>
              </a:rPr>
              <a:t>我們學校是全世界獨一無二</a:t>
            </a:r>
            <a:r>
              <a:rPr lang="zh-TW" altLang="en-US" sz="4400" b="1" dirty="0" smtClean="0">
                <a:solidFill>
                  <a:schemeClr val="accent5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，從教室打開窗戶，就可以看見黑面琵鷺的小學</a:t>
            </a:r>
            <a:r>
              <a:rPr lang="zh-TW" altLang="en-US" sz="4400" dirty="0" smtClean="0">
                <a:solidFill>
                  <a:schemeClr val="accent5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TW" sz="4400" dirty="0" smtClean="0">
              <a:solidFill>
                <a:schemeClr val="accent5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4400" dirty="0">
                <a:solidFill>
                  <a:srgbClr val="00206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zh-TW" altLang="en-US" sz="4400" dirty="0" smtClean="0">
                <a:solidFill>
                  <a:srgbClr val="00206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endParaRPr lang="zh-TW" altLang="en-US" sz="4400" dirty="0">
              <a:solidFill>
                <a:srgbClr val="00206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3464" y="1927776"/>
            <a:ext cx="70317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2060"/>
                </a:solidFill>
              </a:rPr>
              <a:t>「全世界沒幾所學校在教室裡就能看到黑面琵鷺，如果我們不發展觀鳥課程，那就太可惜了！」</a:t>
            </a:r>
            <a:r>
              <a:rPr lang="zh-TW" altLang="en-US" sz="2400" dirty="0"/>
              <a:t>新岑國小用克難、有創意的方式找器材、發展課程，成立「觀鳥教室」，學生因此擁有與眾不同的學習。</a:t>
            </a:r>
          </a:p>
          <a:p>
            <a:r>
              <a:rPr lang="zh-TW" altLang="en-US" sz="2400" dirty="0">
                <a:solidFill>
                  <a:srgbClr val="FF0000"/>
                </a:solidFill>
              </a:rPr>
              <a:t>每年十二月，是黑面琵鷺大批來台度冬的季節。目前全球僅存兩千三百隻的黑面琵鷺，每年來台過冬有一千兩百隻，去年有兩百多隻黑面琵鷺停在嘉義南布袋溼地</a:t>
            </a:r>
            <a:r>
              <a:rPr lang="zh-TW" altLang="en-US" sz="2400" dirty="0"/>
              <a:t>，就在新岑國小校舍北側約四百公尺處。</a:t>
            </a:r>
          </a:p>
          <a:p>
            <a:r>
              <a:rPr lang="zh-TW" altLang="en-US" sz="2400" dirty="0"/>
              <a:t>嘉義縣新岑國小有間「觀鳥教室」，只要待在教室，搭配自製的望遠鏡，就能看到世界知名的保育鳥類──黑面琵鷺。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365" y="2388834"/>
            <a:ext cx="4830763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62567" y="1494490"/>
            <a:ext cx="9818793" cy="5522977"/>
          </a:xfrm>
        </p:spPr>
        <p:txBody>
          <a:bodyPr>
            <a:noAutofit/>
          </a:bodyPr>
          <a:lstStyle/>
          <a:p>
            <a:r>
              <a:rPr lang="zh-TW" altLang="en-US" sz="44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 Light" panose="020B0304030504040204" pitchFamily="34" charset="-120"/>
              </a:rPr>
              <a:t>黑面</a:t>
            </a:r>
            <a:r>
              <a:rPr lang="zh-TW" altLang="en-US" sz="4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 Light" panose="020B0304030504040204" pitchFamily="34" charset="-120"/>
              </a:rPr>
              <a:t>琵鷺幼鳥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 Light" panose="020B0304030504040204" pitchFamily="34" charset="-120"/>
              </a:rPr>
              <a:t>，</a:t>
            </a:r>
            <a:r>
              <a:rPr lang="zh-TW" altLang="en-US" sz="4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 Light" panose="020B0304030504040204" pitchFamily="34" charset="-120"/>
              </a:rPr>
              <a:t>與成鳥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 Light" panose="020B0304030504040204" pitchFamily="34" charset="-120"/>
              </a:rPr>
              <a:t>相比</a:t>
            </a:r>
            <a:r>
              <a:rPr lang="zh-TW" altLang="en-US" sz="4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 Light" panose="020B0304030504040204" pitchFamily="34" charset="-120"/>
              </a:rPr>
              <a:t>喙部較平滑</a:t>
            </a:r>
          </a:p>
          <a:p>
            <a:r>
              <a:rPr lang="zh-TW" altLang="en-US" sz="4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 Light" panose="020B0304030504040204" pitchFamily="34" charset="-120"/>
              </a:rPr>
              <a:t>有琵琶的大嘴是琵鷺類鳥類共有的特徵，而黑面琵鷺是六種琵鷺種體型最小者</a:t>
            </a:r>
            <a:r>
              <a:rPr lang="zh-TW" altLang="en-US" sz="4400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 Light" panose="020B0304030504040204" pitchFamily="34" charset="-120"/>
              </a:rPr>
              <a:t>。繁殖</a:t>
            </a:r>
            <a:r>
              <a:rPr lang="zh-TW" altLang="en-US" sz="4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 Light" panose="020B0304030504040204" pitchFamily="34" charset="-120"/>
              </a:rPr>
              <a:t>期時，黑面琵鷺的冠羽和胸前的羽毛有明顯的黃色</a:t>
            </a:r>
            <a:r>
              <a:rPr lang="zh-TW" altLang="en-US" sz="4400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 Light" panose="020B0304030504040204" pitchFamily="34" charset="-120"/>
              </a:rPr>
              <a:t>。</a:t>
            </a:r>
            <a:endParaRPr lang="zh-TW" altLang="en-US" sz="4400" dirty="0">
              <a:solidFill>
                <a:srgbClr val="00B0F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  <a:cs typeface="微軟正黑體 Light" panose="020B0304030504040204" pitchFamily="34" charset="-120"/>
            </a:endParaRPr>
          </a:p>
          <a:p>
            <a:endParaRPr lang="zh-TW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3938087" y="822960"/>
            <a:ext cx="27430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8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stellar" panose="020A0402060406010301" pitchFamily="18" charset="0"/>
              </a:rPr>
              <a:t>特     </a:t>
            </a:r>
            <a:r>
              <a:rPr lang="en-US" altLang="zh-TW" sz="4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stellar" panose="020A0402060406010301" pitchFamily="18" charset="0"/>
              </a:rPr>
              <a:t> </a:t>
            </a:r>
            <a:r>
              <a:rPr lang="zh-TW" altLang="en-US" sz="48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stellar" panose="020A0402060406010301" pitchFamily="18" charset="0"/>
              </a:rPr>
              <a:t>徵</a:t>
            </a:r>
            <a:endParaRPr lang="zh-TW" altLang="en-US" sz="48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25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4528" y="229260"/>
            <a:ext cx="670864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solidFill>
                  <a:srgbClr val="FFC000"/>
                </a:solidFill>
                <a:latin typeface="Wingdings 2" panose="05020102010507070707" pitchFamily="18" charset="2"/>
              </a:rPr>
              <a:t>習性</a:t>
            </a:r>
            <a:endParaRPr lang="en-US" altLang="zh-TW" sz="4000" dirty="0">
              <a:solidFill>
                <a:srgbClr val="FFC000"/>
              </a:solidFill>
              <a:latin typeface="Wingdings 2" panose="05020102010507070707" pitchFamily="18" charset="2"/>
            </a:endParaRPr>
          </a:p>
          <a:p>
            <a:r>
              <a:rPr lang="zh-TW" altLang="en-US" sz="4000" dirty="0" smtClean="0">
                <a:latin typeface="Wingdings 2" panose="05020102010507070707" pitchFamily="18" charset="2"/>
              </a:rPr>
              <a:t> 性</a:t>
            </a:r>
            <a:r>
              <a:rPr lang="zh-TW" altLang="en-US" sz="4000" dirty="0">
                <a:latin typeface="Wingdings 2" panose="05020102010507070707" pitchFamily="18" charset="2"/>
              </a:rPr>
              <a:t>機警，生活於</a:t>
            </a:r>
            <a:r>
              <a:rPr lang="zh-TW" altLang="en-US" sz="4000" dirty="0">
                <a:solidFill>
                  <a:schemeClr val="accent3">
                    <a:lumMod val="75000"/>
                  </a:schemeClr>
                </a:solidFill>
                <a:latin typeface="Wingdings 2" panose="05020102010507070707" pitchFamily="18" charset="2"/>
              </a:rPr>
              <a:t>河口、潮池、濕地或潮間帶</a:t>
            </a:r>
            <a:r>
              <a:rPr lang="zh-TW" altLang="en-US" sz="4000" dirty="0">
                <a:latin typeface="Wingdings 2" panose="05020102010507070707" pitchFamily="18" charset="2"/>
              </a:rPr>
              <a:t>，具群居性，</a:t>
            </a:r>
            <a:r>
              <a:rPr lang="zh-TW" altLang="en-US" sz="4000" dirty="0">
                <a:solidFill>
                  <a:srgbClr val="FFC000"/>
                </a:solidFill>
                <a:latin typeface="Wingdings 2" panose="05020102010507070707" pitchFamily="18" charset="2"/>
              </a:rPr>
              <a:t>偶爾會與警戒性較高的水鳥聚在一起</a:t>
            </a:r>
            <a:r>
              <a:rPr lang="zh-TW" altLang="en-US" sz="4000" dirty="0">
                <a:latin typeface="Wingdings 2" panose="05020102010507070707" pitchFamily="18" charset="2"/>
              </a:rPr>
              <a:t>；主要在</a:t>
            </a:r>
            <a:r>
              <a:rPr lang="zh-TW" altLang="en-US" sz="4000" dirty="0">
                <a:solidFill>
                  <a:srgbClr val="FF0000"/>
                </a:solidFill>
                <a:latin typeface="Wingdings 2" panose="05020102010507070707" pitchFamily="18" charset="2"/>
              </a:rPr>
              <a:t>濕地</a:t>
            </a:r>
            <a:r>
              <a:rPr lang="zh-TW" altLang="en-US" sz="4000" dirty="0">
                <a:latin typeface="Wingdings 2" panose="05020102010507070707" pitchFamily="18" charset="2"/>
              </a:rPr>
              <a:t>或</a:t>
            </a:r>
            <a:r>
              <a:rPr lang="zh-TW" altLang="en-US" sz="4000" dirty="0">
                <a:solidFill>
                  <a:srgbClr val="FF0000"/>
                </a:solidFill>
                <a:latin typeface="Wingdings 2" panose="05020102010507070707" pitchFamily="18" charset="2"/>
              </a:rPr>
              <a:t>魚塭</a:t>
            </a:r>
            <a:r>
              <a:rPr lang="zh-TW" altLang="en-US" sz="4000" dirty="0">
                <a:latin typeface="Wingdings 2" panose="05020102010507070707" pitchFamily="18" charset="2"/>
              </a:rPr>
              <a:t>等淺水域覓食，以雙喙微張並在水裡掃動的方式搜尋</a:t>
            </a:r>
            <a:r>
              <a:rPr lang="zh-TW" altLang="en-US" sz="4000" dirty="0">
                <a:solidFill>
                  <a:srgbClr val="FF0000"/>
                </a:solidFill>
                <a:latin typeface="Wingdings 2" panose="05020102010507070707" pitchFamily="18" charset="2"/>
              </a:rPr>
              <a:t>魚蝦或甲殼</a:t>
            </a:r>
            <a:r>
              <a:rPr lang="zh-TW" altLang="en-US" sz="4000" dirty="0" smtClean="0">
                <a:solidFill>
                  <a:srgbClr val="FF0000"/>
                </a:solidFill>
                <a:latin typeface="Wingdings 2" panose="05020102010507070707" pitchFamily="18" charset="2"/>
              </a:rPr>
              <a:t>類</a:t>
            </a:r>
            <a:r>
              <a:rPr lang="zh-TW" altLang="en-US" sz="4000" dirty="0" smtClean="0">
                <a:latin typeface="Wingdings 2" panose="05020102010507070707" pitchFamily="18" charset="2"/>
              </a:rPr>
              <a:t>。</a:t>
            </a:r>
            <a:r>
              <a:rPr lang="zh-TW" altLang="en-US" sz="4000" dirty="0">
                <a:latin typeface="Wingdings 2" panose="05020102010507070707" pitchFamily="18" charset="2"/>
              </a:rPr>
              <a:t>休息時會出現嬉戲的行為，同伴間會互相理羽。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1380" y="3353192"/>
            <a:ext cx="4960620" cy="330708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4862" y="0"/>
            <a:ext cx="3767138" cy="316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3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05384" y="332524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3600" dirty="0">
                <a:solidFill>
                  <a:srgbClr val="002060"/>
                </a:solidFill>
              </a:rPr>
              <a:t>註</a:t>
            </a:r>
            <a:r>
              <a:rPr lang="zh-TW" altLang="en-US" sz="3600" dirty="0" smtClean="0">
                <a:solidFill>
                  <a:srgbClr val="002060"/>
                </a:solidFill>
              </a:rPr>
              <a:t>釋</a:t>
            </a:r>
            <a:r>
              <a:rPr lang="zh-TW" altLang="en-US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TW" sz="3600" dirty="0"/>
          </a:p>
          <a:p>
            <a:r>
              <a:rPr lang="en-US" altLang="zh-TW" sz="3600" dirty="0" smtClean="0"/>
              <a:t>  </a:t>
            </a:r>
            <a:r>
              <a:rPr lang="zh-TW" altLang="en-US" sz="3600" dirty="0" smtClean="0">
                <a:solidFill>
                  <a:srgbClr val="FFC000"/>
                </a:solidFill>
              </a:rPr>
              <a:t>台灣</a:t>
            </a:r>
            <a:r>
              <a:rPr lang="zh-TW" altLang="en-US" sz="3600" dirty="0">
                <a:solidFill>
                  <a:srgbClr val="FFC000"/>
                </a:solidFill>
              </a:rPr>
              <a:t>七股</a:t>
            </a:r>
            <a:r>
              <a:rPr lang="zh-TW" altLang="en-US" sz="3600" dirty="0"/>
              <a:t>當地人因其</a:t>
            </a:r>
            <a:r>
              <a:rPr lang="zh-TW" altLang="en-US" sz="3600" dirty="0">
                <a:solidFill>
                  <a:srgbClr val="FFFF00"/>
                </a:solidFill>
              </a:rPr>
              <a:t>嘴巴扁平像湯匙在水中攪來攪去找東西吃</a:t>
            </a:r>
            <a:r>
              <a:rPr lang="zh-TW" altLang="en-US" sz="3600" dirty="0"/>
              <a:t>，稱其為</a:t>
            </a:r>
            <a:r>
              <a:rPr lang="zh-TW" alt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「烏面抐桮」、「烏面仔」、「烏面鳥仔」。</a:t>
            </a:r>
            <a:r>
              <a:rPr lang="zh-TW" altLang="en-US" sz="3600" dirty="0">
                <a:solidFill>
                  <a:srgbClr val="FFC000"/>
                </a:solidFill>
              </a:rPr>
              <a:t>宜蘭</a:t>
            </a:r>
            <a:r>
              <a:rPr lang="zh-TW" alt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地區則稱為</a:t>
            </a:r>
            <a:r>
              <a:rPr lang="zh-TW" altLang="en-US" sz="3600" dirty="0">
                <a:solidFill>
                  <a:srgbClr val="FF0000"/>
                </a:solidFill>
              </a:rPr>
              <a:t>「飯匙鵝」</a:t>
            </a:r>
            <a:r>
              <a:rPr lang="zh-TW" altLang="en-US" sz="3600" dirty="0"/>
              <a:t>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566" y="2845076"/>
            <a:ext cx="5740922" cy="382632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7664" y="332524"/>
            <a:ext cx="3210526" cy="214202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328" y="4270149"/>
            <a:ext cx="3604131" cy="240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9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110463" y="162217"/>
            <a:ext cx="441659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6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水管望遠鏡</a:t>
            </a:r>
            <a:endParaRPr lang="zh-TW" altLang="en-US" sz="66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482" y="1788396"/>
            <a:ext cx="5491734" cy="4924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文字方塊 5"/>
          <p:cNvSpPr txBox="1"/>
          <p:nvPr/>
        </p:nvSpPr>
        <p:spPr>
          <a:xfrm>
            <a:off x="557784" y="1432429"/>
            <a:ext cx="526694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/>
              <a:t>  </a:t>
            </a:r>
            <a:r>
              <a:rPr lang="zh-TW" altLang="en-US" sz="4800" b="1" dirty="0" smtClean="0">
                <a:ea typeface="文鼎海報體" panose="02010609010101010101" pitchFamily="49" charset="-120"/>
              </a:rPr>
              <a:t>我們發揮自己的創意</a:t>
            </a:r>
            <a:r>
              <a:rPr lang="zh-TW" altLang="en-US" sz="4800" b="1" dirty="0" smtClean="0">
                <a:latin typeface="新細明體" panose="02020500000000000000" pitchFamily="18" charset="-120"/>
                <a:ea typeface="文鼎海報體" panose="02010609010101010101" pitchFamily="49" charset="-120"/>
              </a:rPr>
              <a:t>，製作了</a:t>
            </a:r>
            <a:r>
              <a:rPr lang="zh-TW" altLang="en-US" sz="4800" b="1" dirty="0" smtClean="0">
                <a:solidFill>
                  <a:srgbClr val="002060"/>
                </a:solidFill>
                <a:latin typeface="新細明體" panose="02020500000000000000" pitchFamily="18" charset="-120"/>
                <a:ea typeface="文鼎海報體" panose="02010609010101010101" pitchFamily="49" charset="-120"/>
              </a:rPr>
              <a:t>水管望遠鏡</a:t>
            </a:r>
            <a:r>
              <a:rPr lang="zh-TW" altLang="en-US" sz="4800" b="1" dirty="0" smtClean="0">
                <a:latin typeface="新細明體" panose="02020500000000000000" pitchFamily="18" charset="-120"/>
                <a:ea typeface="文鼎海報體" panose="02010609010101010101" pitchFamily="49" charset="-120"/>
              </a:rPr>
              <a:t>。</a:t>
            </a:r>
            <a:endParaRPr lang="en-US" altLang="zh-TW" sz="4800" b="1" dirty="0" smtClean="0">
              <a:latin typeface="新細明體" panose="02020500000000000000" pitchFamily="18" charset="-120"/>
              <a:ea typeface="文鼎海報體" panose="02010609010101010101" pitchFamily="49" charset="-120"/>
            </a:endParaRPr>
          </a:p>
          <a:p>
            <a:r>
              <a:rPr lang="zh-TW" altLang="en-US" sz="4800" b="1" dirty="0" smtClean="0">
                <a:solidFill>
                  <a:srgbClr val="00B050"/>
                </a:solidFill>
                <a:latin typeface="新細明體" panose="02020500000000000000" pitchFamily="18" charset="-120"/>
                <a:ea typeface="文鼎海報體" panose="02010609010101010101" pitchFamily="49" charset="-120"/>
              </a:rPr>
              <a:t>用回收再利用</a:t>
            </a:r>
            <a:r>
              <a:rPr lang="zh-TW" altLang="en-US" sz="4800" b="1" dirty="0" smtClean="0">
                <a:latin typeface="新細明體" panose="02020500000000000000" pitchFamily="18" charset="-120"/>
                <a:ea typeface="文鼎海報體" panose="02010609010101010101" pitchFamily="49" charset="-120"/>
              </a:rPr>
              <a:t>的水管，自製水管望遠鏡，成了我們</a:t>
            </a:r>
            <a:r>
              <a:rPr lang="zh-TW" altLang="en-US" sz="4800" b="1" dirty="0" smtClean="0">
                <a:solidFill>
                  <a:srgbClr val="0070C0"/>
                </a:solidFill>
                <a:latin typeface="新細明體" panose="02020500000000000000" pitchFamily="18" charset="-120"/>
                <a:ea typeface="文鼎海報體" panose="02010609010101010101" pitchFamily="49" charset="-120"/>
              </a:rPr>
              <a:t>觀看水鳥的工具之一</a:t>
            </a:r>
            <a:r>
              <a:rPr lang="zh-TW" altLang="en-US" sz="4800" b="1" dirty="0" smtClean="0">
                <a:latin typeface="新細明體" panose="02020500000000000000" pitchFamily="18" charset="-120"/>
                <a:ea typeface="文鼎海報體" panose="02010609010101010101" pitchFamily="49" charset="-120"/>
              </a:rPr>
              <a:t>。</a:t>
            </a:r>
            <a:endParaRPr lang="en-US" altLang="zh-TW" sz="4800" b="1" dirty="0" smtClean="0">
              <a:latin typeface="新細明體" panose="02020500000000000000" pitchFamily="18" charset="-120"/>
              <a:ea typeface="文鼎海報體" panose="02010609010101010101" pitchFamily="49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6516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72"/>
            <a:ext cx="12192000" cy="685192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56176" y="306431"/>
            <a:ext cx="985144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72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我們的報告到此結束</a:t>
            </a:r>
            <a:endParaRPr lang="en-US" altLang="zh-TW" sz="7200" b="0" cap="none" spc="0" dirty="0" smtClean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TW" sz="72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TW" altLang="en-US" sz="7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謝謝大</a:t>
            </a:r>
            <a:r>
              <a:rPr lang="zh-TW" altLang="en-US" sz="7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家</a:t>
            </a:r>
            <a:endParaRPr lang="zh-TW" altLang="en-US" sz="7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38" name="Picture 14" descr="http://pic.pimg.tw/qwert22334/4ac6e60870f4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506" y="856973"/>
            <a:ext cx="6156134" cy="61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c.share.photo.xuite.net/cherry861012/1c0d85a/3653978/138771456_c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86" y="3553484"/>
            <a:ext cx="3154196" cy="31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pic.pimg.tw/qwert22334/4aba2400a853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82" y="3043992"/>
            <a:ext cx="3663689" cy="366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file219.uf.daum.net/image/203872104BA31F9E4E363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293" y="856973"/>
            <a:ext cx="3410586" cy="341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file230.uf.daum.net/image/145325204BA2DB8A132AE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847" y="3916754"/>
            <a:ext cx="2659711" cy="265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89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140</TotalTime>
  <Words>414</Words>
  <Application>Microsoft Office PowerPoint</Application>
  <PresentationFormat>寬螢幕</PresentationFormat>
  <Paragraphs>21</Paragraphs>
  <Slides>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7" baseType="lpstr">
      <vt:lpstr>文鼎海報體</vt:lpstr>
      <vt:lpstr>微軟正黑體</vt:lpstr>
      <vt:lpstr>微軟正黑體 Light</vt:lpstr>
      <vt:lpstr>新細明體</vt:lpstr>
      <vt:lpstr>Arial</vt:lpstr>
      <vt:lpstr>Castellar</vt:lpstr>
      <vt:lpstr>Trebuchet MS</vt:lpstr>
      <vt:lpstr>Wingdings 2</vt:lpstr>
      <vt:lpstr>Wingdings 3</vt:lpstr>
      <vt:lpstr>多面向</vt:lpstr>
      <vt:lpstr>黑  琵   好望角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好 望 角</dc:title>
  <dc:creator>CYCuser</dc:creator>
  <cp:lastModifiedBy>CYCuser</cp:lastModifiedBy>
  <cp:revision>25</cp:revision>
  <dcterms:created xsi:type="dcterms:W3CDTF">2016-03-11T08:21:14Z</dcterms:created>
  <dcterms:modified xsi:type="dcterms:W3CDTF">2016-04-08T08:36:46Z</dcterms:modified>
</cp:coreProperties>
</file>