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7" r:id="rId5"/>
    <p:sldId id="262" r:id="rId6"/>
    <p:sldId id="263" r:id="rId7"/>
    <p:sldId id="264" r:id="rId8"/>
    <p:sldId id="257" r:id="rId9"/>
    <p:sldId id="266" r:id="rId10"/>
    <p:sldId id="267" r:id="rId11"/>
    <p:sldId id="268" r:id="rId12"/>
    <p:sldId id="265" r:id="rId13"/>
    <p:sldId id="289" r:id="rId14"/>
    <p:sldId id="290" r:id="rId15"/>
    <p:sldId id="261" r:id="rId16"/>
    <p:sldId id="273" r:id="rId17"/>
    <p:sldId id="269" r:id="rId18"/>
    <p:sldId id="270" r:id="rId19"/>
    <p:sldId id="271" r:id="rId20"/>
    <p:sldId id="274" r:id="rId21"/>
    <p:sldId id="260" r:id="rId22"/>
    <p:sldId id="27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8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7" d="100"/>
          <a:sy n="67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94C1CC-C835-4394-A657-68435494C11A}" type="datetimeFigureOut">
              <a:rPr lang="zh-TW" altLang="en-US" smtClean="0"/>
              <a:pPr/>
              <a:t>2015/5/13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EC7BF99-1C3A-4CCD-BBE4-CA5EDD364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 smtClean="0">
                <a:latin typeface="微軟正黑體" pitchFamily="34" charset="-120"/>
                <a:ea typeface="微軟正黑體" pitchFamily="34" charset="-120"/>
              </a:rPr>
              <a:t>異地遊學</a:t>
            </a:r>
            <a:endParaRPr lang="zh-TW" altLang="en-US" sz="6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美林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新岑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85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85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6672"/>
            <a:ext cx="9144000" cy="51435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7544" y="5661248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1F</a:t>
            </a:r>
            <a:endParaRPr lang="en-US" altLang="zh-TW" sz="2800" dirty="0" smtClean="0"/>
          </a:p>
          <a:p>
            <a:r>
              <a:rPr lang="en-US" altLang="zh-TW" sz="2800" dirty="0" smtClean="0"/>
              <a:t>11</a:t>
            </a:r>
            <a:r>
              <a:rPr lang="zh-TW" altLang="en-US" sz="2800" dirty="0" smtClean="0"/>
              <a:t>人木地板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無冷氣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有衛浴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IMAG2827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500188" y="404813"/>
            <a:ext cx="7643812" cy="4572000"/>
          </a:xfrm>
        </p:spPr>
      </p:pic>
      <p:sp>
        <p:nvSpPr>
          <p:cNvPr id="5" name="文字方塊 4"/>
          <p:cNvSpPr txBox="1"/>
          <p:nvPr/>
        </p:nvSpPr>
        <p:spPr>
          <a:xfrm>
            <a:off x="827584" y="5157192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3</a:t>
            </a:r>
            <a:r>
              <a:rPr lang="en-US" altLang="zh-TW" sz="2800" dirty="0" err="1" smtClean="0"/>
              <a:t>F</a:t>
            </a:r>
            <a:endParaRPr lang="en-US" altLang="zh-TW" sz="2800" dirty="0" smtClean="0"/>
          </a:p>
          <a:p>
            <a:r>
              <a:rPr lang="en-US" altLang="zh-TW" sz="2800" dirty="0" smtClean="0"/>
              <a:t>6-7</a:t>
            </a:r>
            <a:r>
              <a:rPr lang="zh-TW" altLang="en-US" sz="2800" dirty="0" smtClean="0"/>
              <a:t>人和</a:t>
            </a:r>
            <a:r>
              <a:rPr lang="zh-TW" altLang="en-US" sz="2800" dirty="0"/>
              <a:t>室</a:t>
            </a:r>
            <a:r>
              <a:rPr lang="zh-TW" altLang="en-US" sz="2800" dirty="0" smtClean="0"/>
              <a:t>房</a:t>
            </a:r>
            <a:r>
              <a:rPr lang="en-US" altLang="zh-TW" sz="2800" dirty="0" smtClean="0"/>
              <a:t>/</a:t>
            </a:r>
            <a:r>
              <a:rPr lang="zh-TW" altLang="en-US" sz="2800" dirty="0"/>
              <a:t>有</a:t>
            </a:r>
            <a:r>
              <a:rPr lang="zh-TW" altLang="en-US" sz="2800" dirty="0" smtClean="0"/>
              <a:t>冷氣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有衛浴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emvg.com/gallery/albums/image/aerofoto/200903/chiayiWaishandingzho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0"/>
            <a:ext cx="8604448" cy="6883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ic.pimg.tw/bimeci/1405347355-24262437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009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35964743_x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395536" y="764704"/>
            <a:ext cx="8335962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p.yimg.com/ib/th?id=JN.ie92CpD3ZcoDD63Vf4zXLA&amp;pid=15.1&amp;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772816"/>
            <a:ext cx="2819400" cy="2857500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4283968" y="35010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smtClean="0"/>
              <a:t>船的速率</a:t>
            </a:r>
            <a:endParaRPr lang="zh-TW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sp.yimg.com/ib/th?id=JN.ie92CpD3ZcoDD63Vf4zXLA&amp;pid=15.1&amp;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620688"/>
            <a:ext cx="2819400" cy="28575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971600" y="4149080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        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早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世紀，海上航行已相當發達，但當時一無時鐘，二無航程記錄儀，所以難以確切判定船的航行速度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/>
          <p:nvPr/>
        </p:nvCxnSpPr>
        <p:spPr>
          <a:xfrm flipH="1">
            <a:off x="2411760" y="2780928"/>
            <a:ext cx="5328592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27584" y="3861048"/>
            <a:ext cx="75608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有一位聰明的水手想出一個妙法，他在船航行時向海面抛出拖有繩索的浮體，再根據一定時間里拉出的繩索長度來計船速。那時候，計時使用的還是流砂計時器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2400" dirty="0" smtClean="0"/>
          </a:p>
        </p:txBody>
      </p:sp>
      <p:pic>
        <p:nvPicPr>
          <p:cNvPr id="8" name="Picture 4" descr="https://sp.yimg.com/ib/th?id=JN.ie92CpD3ZcoDD63Vf4zXLA&amp;pid=15.1&amp;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1966825" cy="1993404"/>
          </a:xfrm>
          <a:prstGeom prst="rect">
            <a:avLst/>
          </a:prstGeom>
          <a:noFill/>
        </p:spPr>
      </p:pic>
      <p:sp>
        <p:nvSpPr>
          <p:cNvPr id="10" name="橢圓 9"/>
          <p:cNvSpPr/>
          <p:nvPr/>
        </p:nvSpPr>
        <p:spPr>
          <a:xfrm>
            <a:off x="7380312" y="1916832"/>
            <a:ext cx="792088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/>
          <p:cNvCxnSpPr/>
          <p:nvPr/>
        </p:nvCxnSpPr>
        <p:spPr>
          <a:xfrm flipH="1">
            <a:off x="2339752" y="2420888"/>
            <a:ext cx="6048672" cy="0"/>
          </a:xfrm>
          <a:prstGeom prst="straightConnector1">
            <a:avLst/>
          </a:prstGeom>
          <a:ln w="34925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https://sp.yimg.com/ib/th?id=JN.ie92CpD3ZcoDD63Vf4zXLA&amp;pid=15.1&amp;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20688"/>
            <a:ext cx="1966825" cy="199340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395536" y="378904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       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爲了較準確地計算船速，有時放出的繩索很長，便在繩索的等距離打了許多結，如此整根計速繩上有分成若干節，只要測出相同的單位時間裏，繩索被拉曳的節數，自然也就測得了相應的航速。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1920" y="22048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●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444208" y="22048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●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56176" y="134076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zh-TW" alt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小時</a:t>
            </a:r>
            <a:endParaRPr lang="zh-TW" alt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5896" y="141277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zh-TW" alt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小時</a:t>
            </a:r>
            <a:endParaRPr lang="zh-TW" alt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左-右雙向箭號 10"/>
          <p:cNvSpPr/>
          <p:nvPr/>
        </p:nvSpPr>
        <p:spPr>
          <a:xfrm>
            <a:off x="4067944" y="2996952"/>
            <a:ext cx="2664296" cy="144016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427984" y="24928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1.852</a:t>
            </a:r>
            <a:r>
              <a:rPr lang="zh-TW" altLang="en-US" sz="2800" dirty="0" smtClean="0"/>
              <a:t>公里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404664"/>
            <a:ext cx="5472608" cy="62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1680" y="2060848"/>
            <a:ext cx="6138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/>
              <a:t>國際上</a:t>
            </a:r>
            <a:r>
              <a:rPr lang="zh-TW" altLang="en-US" sz="3600" dirty="0" smtClean="0"/>
              <a:t>通用</a:t>
            </a:r>
            <a:r>
              <a:rPr lang="en-US" altLang="zh-TW" sz="3600" dirty="0" smtClean="0"/>
              <a:t>1</a:t>
            </a:r>
            <a:r>
              <a:rPr lang="zh-TW" altLang="en-US" sz="3600" dirty="0"/>
              <a:t>節＝</a:t>
            </a:r>
            <a:r>
              <a:rPr lang="en-US" altLang="zh-TW" sz="3600" dirty="0"/>
              <a:t>1</a:t>
            </a:r>
            <a:r>
              <a:rPr lang="zh-TW" altLang="en-US" sz="3600" dirty="0"/>
              <a:t>海里／小時</a:t>
            </a:r>
          </a:p>
        </p:txBody>
      </p:sp>
      <p:sp>
        <p:nvSpPr>
          <p:cNvPr id="3" name="矩形 2"/>
          <p:cNvSpPr/>
          <p:nvPr/>
        </p:nvSpPr>
        <p:spPr>
          <a:xfrm>
            <a:off x="2843808" y="2996952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/>
              <a:t>1</a:t>
            </a:r>
            <a:r>
              <a:rPr lang="zh-TW" altLang="en-US" sz="4000" dirty="0"/>
              <a:t>海里＝</a:t>
            </a:r>
            <a:r>
              <a:rPr lang="en-US" altLang="zh-TW" sz="4000" dirty="0"/>
              <a:t>1.852</a:t>
            </a:r>
            <a:r>
              <a:rPr lang="zh-TW" altLang="en-US" sz="4000" dirty="0"/>
              <a:t>公里</a:t>
            </a:r>
          </a:p>
        </p:txBody>
      </p:sp>
      <p:sp>
        <p:nvSpPr>
          <p:cNvPr id="4" name="矩形 3"/>
          <p:cNvSpPr/>
          <p:nvPr/>
        </p:nvSpPr>
        <p:spPr>
          <a:xfrm>
            <a:off x="1475656" y="3861048"/>
            <a:ext cx="7253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/>
              <a:t>1</a:t>
            </a:r>
            <a:r>
              <a:rPr lang="zh-TW" altLang="en-US" sz="4000" b="1" dirty="0"/>
              <a:t>節也就是每小時行駛</a:t>
            </a:r>
            <a:r>
              <a:rPr lang="en-US" altLang="zh-TW" sz="4000" b="1" dirty="0"/>
              <a:t>1.852</a:t>
            </a:r>
            <a:r>
              <a:rPr lang="zh-TW" altLang="en-US" sz="4000" b="1" dirty="0"/>
              <a:t>公里</a:t>
            </a:r>
          </a:p>
        </p:txBody>
      </p:sp>
      <p:sp>
        <p:nvSpPr>
          <p:cNvPr id="5" name="矩形 4"/>
          <p:cNvSpPr/>
          <p:nvPr/>
        </p:nvSpPr>
        <p:spPr>
          <a:xfrm>
            <a:off x="179512" y="50851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 “</a:t>
            </a:r>
            <a:r>
              <a:rPr lang="zh-TW" altLang="en-US" sz="2800" dirty="0"/>
              <a:t>節”的代號是英文“</a:t>
            </a:r>
            <a:r>
              <a:rPr lang="en-US" altLang="zh-TW" sz="2800" dirty="0"/>
              <a:t>Knot”</a:t>
            </a:r>
            <a:r>
              <a:rPr lang="zh-TW" altLang="en-US" sz="2800" dirty="0"/>
              <a:t>的詞頭，採用“</a:t>
            </a:r>
            <a:r>
              <a:rPr lang="en-US" altLang="zh-TW" sz="2800" dirty="0" err="1"/>
              <a:t>Kn</a:t>
            </a:r>
            <a:r>
              <a:rPr lang="en-US" altLang="zh-TW" sz="2800" dirty="0"/>
              <a:t>”</a:t>
            </a:r>
            <a:r>
              <a:rPr lang="zh-TW" altLang="en-US" sz="2800" dirty="0"/>
              <a:t>表示。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03848" y="119675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船的速率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8352927" cy="564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單箭頭接點 10"/>
          <p:cNvCxnSpPr/>
          <p:nvPr/>
        </p:nvCxnSpPr>
        <p:spPr>
          <a:xfrm>
            <a:off x="4644008" y="1412776"/>
            <a:ext cx="2016224" cy="3024336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187624" y="2996952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雲嘉南號以每小時</a:t>
            </a:r>
            <a:r>
              <a:rPr lang="en-US" altLang="zh-TW" sz="2800" dirty="0" smtClean="0"/>
              <a:t>8</a:t>
            </a:r>
            <a:r>
              <a:rPr lang="zh-TW" altLang="en-US" sz="2800" dirty="0" smtClean="0"/>
              <a:t>節的速率，花了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小時從布袋港航行到外傘頂洲，請問這段距離是多少公里？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圖片4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 bwMode="auto">
          <a:xfrm>
            <a:off x="539551" y="620687"/>
            <a:ext cx="6840761" cy="4690127"/>
          </a:xfrm>
          <a:prstGeom prst="rect">
            <a:avLst/>
          </a:prstGeom>
          <a:noFill/>
        </p:spPr>
      </p:pic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868144" y="5589240"/>
            <a:ext cx="23762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5400" b="1" dirty="0">
                <a:ea typeface="標楷體" pitchFamily="65" charset="-120"/>
              </a:rPr>
              <a:t>林投樹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構樹葉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 bwMode="auto">
          <a:xfrm>
            <a:off x="395536" y="620688"/>
            <a:ext cx="6557381" cy="4536504"/>
          </a:xfrm>
          <a:prstGeom prst="rect">
            <a:avLst/>
          </a:prstGeom>
          <a:noFill/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228184" y="5517232"/>
            <a:ext cx="25207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5400" b="1" dirty="0">
                <a:ea typeface="標楷體" pitchFamily="65" charset="-120"/>
              </a:rPr>
              <a:t>構樹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海檬果花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 bwMode="auto">
          <a:xfrm>
            <a:off x="683568" y="620688"/>
            <a:ext cx="6680796" cy="4608512"/>
          </a:xfrm>
          <a:prstGeom prst="rect">
            <a:avLst/>
          </a:prstGeom>
          <a:noFill/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788024" y="5517232"/>
            <a:ext cx="3995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>
                <a:ea typeface="標楷體" pitchFamily="65" charset="-120"/>
              </a:rPr>
              <a:t>海檬果</a:t>
            </a:r>
            <a:r>
              <a:rPr lang="en-US" altLang="zh-TW" sz="3600" b="1" dirty="0"/>
              <a:t>--</a:t>
            </a:r>
            <a:r>
              <a:rPr lang="zh-TW" altLang="en-US" sz="3600" b="1" dirty="0">
                <a:ea typeface="標楷體" pitchFamily="65" charset="-120"/>
              </a:rPr>
              <a:t>人工植栽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木麻黃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6984776" cy="4762527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148064" y="5301208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ea typeface="標楷體" pitchFamily="65" charset="-120"/>
              </a:rPr>
              <a:t>木麻黃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File01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6785611" cy="460851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364088" y="5229200"/>
            <a:ext cx="20345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7200" b="1" dirty="0" smtClean="0">
                <a:ea typeface="標楷體" pitchFamily="65" charset="-120"/>
              </a:rPr>
              <a:t>瓊麻</a:t>
            </a:r>
            <a:endParaRPr lang="zh-TW" altLang="en-US" sz="7200" b="1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圖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6336461" cy="432048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6228184" y="5229200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ea typeface="標楷體" pitchFamily="65" charset="-120"/>
              </a:rPr>
              <a:t>黃槿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圖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20688"/>
            <a:ext cx="6696744" cy="4792457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148064" y="5517232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 dirty="0" smtClean="0">
                <a:ea typeface="標楷體" pitchFamily="65" charset="-120"/>
              </a:rPr>
              <a:t>苦楝樹</a:t>
            </a:r>
            <a:endParaRPr lang="zh-TW" altLang="en-US" sz="6000" b="1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圖片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6821708" cy="460851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652120" y="5373216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ea typeface="標楷體" pitchFamily="65" charset="-120"/>
              </a:rPr>
              <a:t>馬鞍藤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342990"/>
            <a:ext cx="5472608" cy="651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圖片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7413601" cy="496855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220072" y="5589240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 dirty="0" smtClean="0">
                <a:ea typeface="標楷體" pitchFamily="65" charset="-120"/>
              </a:rPr>
              <a:t>濱水菜</a:t>
            </a:r>
            <a:endParaRPr lang="zh-TW" altLang="en-US" sz="6000" b="1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濱刀豆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6818267" cy="453650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004048" y="5445224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 dirty="0" smtClean="0">
                <a:ea typeface="標楷體" pitchFamily="65" charset="-120"/>
              </a:rPr>
              <a:t>濱刀豆</a:t>
            </a:r>
            <a:endParaRPr lang="zh-TW" altLang="en-US" sz="6000" b="1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濱刺麥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6796962" cy="468052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364088" y="5301208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 dirty="0" smtClean="0">
                <a:ea typeface="標楷體" pitchFamily="65" charset="-120"/>
              </a:rPr>
              <a:t>濱刺麥</a:t>
            </a:r>
            <a:endParaRPr lang="zh-TW" altLang="en-US" sz="6000" b="1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7" name="Picture 35" descr="欖李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1563" y="3633788"/>
            <a:ext cx="3254375" cy="2166937"/>
          </a:xfrm>
          <a:prstGeom prst="rect">
            <a:avLst/>
          </a:prstGeom>
          <a:noFill/>
        </p:spPr>
      </p:pic>
      <p:pic>
        <p:nvPicPr>
          <p:cNvPr id="33824" name="Picture 32" descr="File000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676650"/>
            <a:ext cx="2951162" cy="2106613"/>
          </a:xfrm>
          <a:prstGeom prst="rect">
            <a:avLst/>
          </a:prstGeom>
          <a:noFill/>
        </p:spPr>
      </p:pic>
      <p:pic>
        <p:nvPicPr>
          <p:cNvPr id="33816" name="Picture 24" descr="圖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125538"/>
            <a:ext cx="2849562" cy="2185987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0" y="908050"/>
            <a:ext cx="5143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好美潟湖</a:t>
            </a:r>
            <a:r>
              <a:rPr lang="en-US" altLang="zh-TW" sz="360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四種紅樹林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331913" y="292417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ea typeface="標楷體" pitchFamily="65" charset="-120"/>
              </a:rPr>
              <a:t>水筆仔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508625" y="5300663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欖李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84213" y="4868863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紅海欖</a:t>
            </a:r>
            <a:endParaRPr lang="zh-TW" altLang="en-US" b="1">
              <a:ea typeface="標楷體" pitchFamily="65" charset="-120"/>
            </a:endParaRPr>
          </a:p>
        </p:txBody>
      </p:sp>
      <p:pic>
        <p:nvPicPr>
          <p:cNvPr id="33817" name="Picture 25" descr="水筆仔花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981075"/>
            <a:ext cx="1366838" cy="1047750"/>
          </a:xfrm>
          <a:prstGeom prst="rect">
            <a:avLst/>
          </a:prstGeom>
          <a:noFill/>
        </p:spPr>
      </p:pic>
      <p:pic>
        <p:nvPicPr>
          <p:cNvPr id="33819" name="Picture 27" descr="圖片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2060575"/>
            <a:ext cx="1728788" cy="1295400"/>
          </a:xfrm>
          <a:prstGeom prst="rect">
            <a:avLst/>
          </a:prstGeom>
          <a:noFill/>
        </p:spPr>
      </p:pic>
      <p:pic>
        <p:nvPicPr>
          <p:cNvPr id="33821" name="Picture 29" descr="圖片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9338" y="1125538"/>
            <a:ext cx="2881312" cy="2130425"/>
          </a:xfrm>
          <a:prstGeom prst="rect">
            <a:avLst/>
          </a:prstGeom>
          <a:noFill/>
        </p:spPr>
      </p:pic>
      <p:pic>
        <p:nvPicPr>
          <p:cNvPr id="33822" name="Picture 30" descr="File00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51725" y="908050"/>
            <a:ext cx="1692275" cy="1106488"/>
          </a:xfrm>
          <a:prstGeom prst="rect">
            <a:avLst/>
          </a:prstGeom>
          <a:noFill/>
        </p:spPr>
      </p:pic>
      <p:pic>
        <p:nvPicPr>
          <p:cNvPr id="33823" name="Picture 31" descr="File00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80288" y="1989138"/>
            <a:ext cx="1763712" cy="1258887"/>
          </a:xfrm>
          <a:prstGeom prst="rect">
            <a:avLst/>
          </a:prstGeom>
          <a:noFill/>
        </p:spPr>
      </p:pic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5580063" y="292417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海茄苳</a:t>
            </a:r>
          </a:p>
        </p:txBody>
      </p:sp>
      <p:pic>
        <p:nvPicPr>
          <p:cNvPr id="33825" name="Picture 33" descr="File000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35375" y="3429000"/>
            <a:ext cx="1081088" cy="811213"/>
          </a:xfrm>
          <a:prstGeom prst="rect">
            <a:avLst/>
          </a:prstGeom>
          <a:noFill/>
        </p:spPr>
      </p:pic>
      <p:pic>
        <p:nvPicPr>
          <p:cNvPr id="33826" name="Picture 34" descr="File000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38525" y="4254500"/>
            <a:ext cx="1265238" cy="1728788"/>
          </a:xfrm>
          <a:prstGeom prst="rect">
            <a:avLst/>
          </a:prstGeom>
          <a:noFill/>
        </p:spPr>
      </p:pic>
      <p:pic>
        <p:nvPicPr>
          <p:cNvPr id="33828" name="Picture 36" descr="欖李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750" y="3429000"/>
            <a:ext cx="1619250" cy="1254125"/>
          </a:xfrm>
          <a:prstGeom prst="rect">
            <a:avLst/>
          </a:prstGeom>
          <a:noFill/>
        </p:spPr>
      </p:pic>
      <p:pic>
        <p:nvPicPr>
          <p:cNvPr id="33829" name="Picture 37" descr="欖李桶狀核果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70750" y="4724400"/>
            <a:ext cx="1873250" cy="137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/>
      <p:bldP spid="33809" grpId="0"/>
      <p:bldP spid="338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2" name="Picture 26" descr="摺痕擬相手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888" y="3455988"/>
            <a:ext cx="2700337" cy="1841500"/>
          </a:xfrm>
          <a:prstGeom prst="rect">
            <a:avLst/>
          </a:prstGeom>
          <a:noFill/>
        </p:spPr>
      </p:pic>
      <p:pic>
        <p:nvPicPr>
          <p:cNvPr id="34841" name="Picture 25" descr="File00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5363" y="3463925"/>
            <a:ext cx="2736850" cy="1843088"/>
          </a:xfrm>
          <a:prstGeom prst="rect">
            <a:avLst/>
          </a:prstGeom>
          <a:noFill/>
        </p:spPr>
      </p:pic>
      <p:pic>
        <p:nvPicPr>
          <p:cNvPr id="34840" name="Picture 24" descr="北方呼喚招潮蟹1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1438" y="3438525"/>
            <a:ext cx="2722562" cy="1866900"/>
          </a:xfrm>
          <a:prstGeom prst="rect">
            <a:avLst/>
          </a:prstGeom>
          <a:noFill/>
        </p:spPr>
      </p:pic>
      <p:pic>
        <p:nvPicPr>
          <p:cNvPr id="34839" name="Picture 23" descr="弧邊招潮蟹♂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32550" y="1079500"/>
            <a:ext cx="2711450" cy="1844675"/>
          </a:xfrm>
          <a:prstGeom prst="rect">
            <a:avLst/>
          </a:prstGeom>
          <a:noFill/>
        </p:spPr>
      </p:pic>
      <p:pic>
        <p:nvPicPr>
          <p:cNvPr id="34838" name="Picture 22" descr="清白招潮蟹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6788" y="1073150"/>
            <a:ext cx="2755900" cy="1849438"/>
          </a:xfrm>
          <a:prstGeom prst="rect">
            <a:avLst/>
          </a:prstGeom>
          <a:noFill/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908050"/>
            <a:ext cx="5143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好美潟湖</a:t>
            </a:r>
            <a:r>
              <a:rPr lang="en-US" altLang="zh-TW" sz="360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螃蟹生態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403350" y="292417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和尚蟹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019925" y="29241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弧邊招潮蟹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877050" y="530066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北方呼喚招潮蟹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995738" y="53006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粗腿綠眼招潮蟹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6011863" y="1989138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9051925" y="2609850"/>
            <a:ext cx="0" cy="1079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6011863" y="4365625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3132138" y="4365625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116013" y="53006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摺痕擬相手蟹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067175" y="29241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清白招潮蟹</a:t>
            </a:r>
          </a:p>
        </p:txBody>
      </p:sp>
      <p:pic>
        <p:nvPicPr>
          <p:cNvPr id="34836" name="Picture 20" descr="和尚蟹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3888" y="1030288"/>
            <a:ext cx="2693987" cy="1893887"/>
          </a:xfrm>
          <a:prstGeom prst="rect">
            <a:avLst/>
          </a:prstGeom>
          <a:noFill/>
        </p:spPr>
      </p:pic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3059113" y="1989138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/>
      <p:bldP spid="34828" grpId="0"/>
      <p:bldP spid="34829" grpId="0"/>
      <p:bldP spid="34830" grpId="0" animBg="1"/>
      <p:bldP spid="34831" grpId="0" animBg="1"/>
      <p:bldP spid="34832" grpId="0" animBg="1"/>
      <p:bldP spid="34833" grpId="0" animBg="1"/>
      <p:bldP spid="34834" grpId="0"/>
      <p:bldP spid="34835" grpId="0"/>
      <p:bldP spid="348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851920" y="27089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▲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6376" y="12687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▲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3688" y="292494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▲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30723" name="Picture 3" descr="「定向運動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372849" cy="370731"/>
          </a:xfrm>
          <a:prstGeom prst="rect">
            <a:avLst/>
          </a:prstGeom>
          <a:noFill/>
        </p:spPr>
      </p:pic>
      <p:pic>
        <p:nvPicPr>
          <p:cNvPr id="8" name="Picture 3" descr="「定向運動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372849" cy="370731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2339752" y="5661248"/>
            <a:ext cx="2088232" cy="369332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95000"/>
                  </a:schemeClr>
                </a:solidFill>
              </a:rPr>
              <a:t>住宿點</a:t>
            </a:r>
            <a:r>
              <a:rPr lang="en-US" altLang="zh-TW" b="1" dirty="0" smtClean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95000"/>
                  </a:schemeClr>
                </a:solidFill>
              </a:rPr>
              <a:t>家扶超市</a:t>
            </a:r>
            <a:r>
              <a:rPr lang="en-US" altLang="zh-TW" b="1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zh-TW" alt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" name="Picture 3" descr="「定向運動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661248"/>
            <a:ext cx="372849" cy="370731"/>
          </a:xfrm>
          <a:prstGeom prst="rect">
            <a:avLst/>
          </a:prstGeom>
          <a:noFill/>
        </p:spPr>
      </p:pic>
      <p:pic>
        <p:nvPicPr>
          <p:cNvPr id="10" name="Picture 3" descr="「定向運動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80728"/>
            <a:ext cx="372849" cy="370731"/>
          </a:xfrm>
          <a:prstGeom prst="rect">
            <a:avLst/>
          </a:prstGeom>
          <a:noFill/>
        </p:spPr>
      </p:pic>
      <p:sp>
        <p:nvSpPr>
          <p:cNvPr id="11" name="直線圖說文字 1 (加上強調線) 10"/>
          <p:cNvSpPr/>
          <p:nvPr/>
        </p:nvSpPr>
        <p:spPr>
          <a:xfrm>
            <a:off x="2987824" y="2348880"/>
            <a:ext cx="936104" cy="360040"/>
          </a:xfrm>
          <a:prstGeom prst="accentCallout1">
            <a:avLst>
              <a:gd name="adj1" fmla="val 18750"/>
              <a:gd name="adj2" fmla="val -8333"/>
              <a:gd name="adj3" fmla="val 144360"/>
              <a:gd name="adj4" fmla="val -54088"/>
            </a:avLst>
          </a:prstGeom>
          <a:solidFill>
            <a:schemeClr val="tx1">
              <a:lumMod val="50000"/>
              <a:alpha val="73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>
                    <a:lumMod val="95000"/>
                  </a:schemeClr>
                </a:solidFill>
              </a:rPr>
              <a:t>海國宮</a:t>
            </a:r>
            <a:endParaRPr lang="zh-TW" alt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3068960"/>
            <a:ext cx="1512168" cy="369332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95000"/>
                  </a:schemeClr>
                </a:solidFill>
              </a:rPr>
              <a:t>路隊集合點</a:t>
            </a:r>
            <a:endParaRPr lang="zh-TW" alt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2780928"/>
            <a:ext cx="1656184" cy="369332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95000"/>
                  </a:schemeClr>
                </a:solidFill>
              </a:rPr>
              <a:t>住</a:t>
            </a:r>
            <a:r>
              <a:rPr lang="zh-TW" altLang="en-US" b="1" dirty="0">
                <a:solidFill>
                  <a:schemeClr val="tx1">
                    <a:lumMod val="95000"/>
                  </a:schemeClr>
                </a:solidFill>
              </a:rPr>
              <a:t>宿</a:t>
            </a:r>
            <a:r>
              <a:rPr lang="zh-TW" altLang="en-US" b="1" smtClean="0">
                <a:solidFill>
                  <a:schemeClr val="tx1">
                    <a:lumMod val="95000"/>
                  </a:schemeClr>
                </a:solidFill>
              </a:rPr>
              <a:t>點</a:t>
            </a:r>
            <a:r>
              <a:rPr lang="en-US" altLang="zh-TW" b="1" dirty="0" smtClean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95000"/>
                  </a:schemeClr>
                </a:solidFill>
              </a:rPr>
              <a:t>郭會長</a:t>
            </a:r>
            <a:r>
              <a:rPr lang="en-US" altLang="zh-TW" b="1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zh-TW" alt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95736" y="53012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▲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631832" y="1700808"/>
            <a:ext cx="1116632" cy="369332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smtClean="0">
                <a:solidFill>
                  <a:schemeClr val="tx1">
                    <a:lumMod val="95000"/>
                  </a:schemeClr>
                </a:solidFill>
              </a:rPr>
              <a:t>新岑國小</a:t>
            </a:r>
            <a:endParaRPr lang="zh-TW" alt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3287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611560" y="476672"/>
            <a:ext cx="7650162" cy="4572000"/>
          </a:xfrm>
        </p:spPr>
      </p:pic>
      <p:sp>
        <p:nvSpPr>
          <p:cNvPr id="5" name="文字方塊 4"/>
          <p:cNvSpPr txBox="1"/>
          <p:nvPr/>
        </p:nvSpPr>
        <p:spPr>
          <a:xfrm>
            <a:off x="827584" y="515719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1F</a:t>
            </a:r>
            <a:endParaRPr lang="en-US" altLang="zh-TW" sz="2800" dirty="0" smtClean="0"/>
          </a:p>
          <a:p>
            <a:r>
              <a:rPr lang="en-US" altLang="zh-TW" sz="2800" dirty="0" smtClean="0"/>
              <a:t>2</a:t>
            </a:r>
            <a:r>
              <a:rPr lang="zh-TW" altLang="en-US" sz="2800" dirty="0" smtClean="0"/>
              <a:t>人房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無冷氣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有衛浴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3287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495425" y="549275"/>
            <a:ext cx="7648575" cy="4572000"/>
          </a:xfrm>
        </p:spPr>
      </p:pic>
      <p:sp>
        <p:nvSpPr>
          <p:cNvPr id="5" name="文字方塊 4"/>
          <p:cNvSpPr txBox="1"/>
          <p:nvPr/>
        </p:nvSpPr>
        <p:spPr>
          <a:xfrm>
            <a:off x="827584" y="515719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2</a:t>
            </a:r>
            <a:r>
              <a:rPr lang="en-US" altLang="zh-TW" sz="2800" dirty="0" err="1" smtClean="0"/>
              <a:t>F</a:t>
            </a:r>
            <a:endParaRPr lang="en-US" altLang="zh-TW" sz="2800" dirty="0" smtClean="0"/>
          </a:p>
          <a:p>
            <a:r>
              <a:rPr lang="en-US" altLang="zh-TW" sz="2800" dirty="0"/>
              <a:t>3</a:t>
            </a:r>
            <a:r>
              <a:rPr lang="zh-TW" altLang="en-US" sz="2800" dirty="0" smtClean="0"/>
              <a:t>人和</a:t>
            </a:r>
            <a:r>
              <a:rPr lang="zh-TW" altLang="en-US" sz="2800" dirty="0"/>
              <a:t>室</a:t>
            </a:r>
            <a:r>
              <a:rPr lang="zh-TW" altLang="en-US" sz="2800" dirty="0" smtClean="0"/>
              <a:t>房</a:t>
            </a:r>
            <a:r>
              <a:rPr lang="en-US" altLang="zh-TW" sz="2800" dirty="0" smtClean="0"/>
              <a:t>/</a:t>
            </a:r>
            <a:r>
              <a:rPr lang="zh-TW" altLang="en-US" sz="2800" dirty="0"/>
              <a:t>有</a:t>
            </a:r>
            <a:r>
              <a:rPr lang="zh-TW" altLang="en-US" sz="2800" dirty="0" smtClean="0"/>
              <a:t>冷氣有衛浴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32872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495425" y="549275"/>
            <a:ext cx="7648575" cy="4572000"/>
          </a:xfrm>
        </p:spPr>
      </p:pic>
      <p:sp>
        <p:nvSpPr>
          <p:cNvPr id="5" name="文字方塊 4"/>
          <p:cNvSpPr txBox="1"/>
          <p:nvPr/>
        </p:nvSpPr>
        <p:spPr>
          <a:xfrm>
            <a:off x="827584" y="5157192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2</a:t>
            </a:r>
            <a:r>
              <a:rPr lang="en-US" altLang="zh-TW" sz="2800" dirty="0" err="1" smtClean="0"/>
              <a:t>F</a:t>
            </a:r>
            <a:endParaRPr lang="en-US" altLang="zh-TW" sz="2800" dirty="0" smtClean="0"/>
          </a:p>
          <a:p>
            <a:r>
              <a:rPr lang="en-US" altLang="zh-TW" sz="2800" dirty="0"/>
              <a:t>4</a:t>
            </a:r>
            <a:r>
              <a:rPr lang="zh-TW" altLang="en-US" sz="2800" dirty="0" smtClean="0"/>
              <a:t>人房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雙人床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雙人地舖</a:t>
            </a:r>
            <a:r>
              <a:rPr lang="en-US" altLang="zh-TW" sz="2800" dirty="0" smtClean="0"/>
              <a:t>)/</a:t>
            </a:r>
            <a:r>
              <a:rPr lang="zh-TW" altLang="en-US" sz="2800" dirty="0" smtClean="0"/>
              <a:t>有冷氣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有衛浴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88640"/>
            <a:ext cx="658822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27584" y="515719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1F</a:t>
            </a:r>
            <a:endParaRPr lang="en-US" altLang="zh-TW" sz="2800" dirty="0" smtClean="0"/>
          </a:p>
          <a:p>
            <a:r>
              <a:rPr lang="en-US" altLang="zh-TW" sz="2800" dirty="0" smtClean="0"/>
              <a:t>4</a:t>
            </a:r>
            <a:r>
              <a:rPr lang="zh-TW" altLang="en-US" sz="2800" dirty="0" smtClean="0"/>
              <a:t>人和</a:t>
            </a:r>
            <a:r>
              <a:rPr lang="zh-TW" altLang="en-US" sz="2800" dirty="0"/>
              <a:t>室</a:t>
            </a:r>
            <a:r>
              <a:rPr lang="zh-TW" altLang="en-US" sz="2800" dirty="0" smtClean="0"/>
              <a:t>房</a:t>
            </a:r>
            <a:r>
              <a:rPr lang="en-US" altLang="zh-TW" sz="2800" dirty="0" smtClean="0"/>
              <a:t>/</a:t>
            </a:r>
            <a:r>
              <a:rPr lang="zh-TW" altLang="en-US" sz="2800" dirty="0"/>
              <a:t>有</a:t>
            </a:r>
            <a:r>
              <a:rPr lang="zh-TW" altLang="en-US" sz="2800" dirty="0" smtClean="0"/>
              <a:t>冷氣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有衛浴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485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144</TotalTime>
  <Words>409</Words>
  <Application>Microsoft Office PowerPoint</Application>
  <PresentationFormat>如螢幕大小 (4:3)</PresentationFormat>
  <Paragraphs>61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地鐵</vt:lpstr>
      <vt:lpstr>異地遊學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83</cp:revision>
  <dcterms:created xsi:type="dcterms:W3CDTF">2015-05-13T12:57:48Z</dcterms:created>
  <dcterms:modified xsi:type="dcterms:W3CDTF">2015-05-13T15:24:32Z</dcterms:modified>
</cp:coreProperties>
</file>